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 bookmarkIdSeed="2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32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323" r:id="rId16"/>
    <p:sldId id="270" r:id="rId17"/>
    <p:sldId id="272" r:id="rId18"/>
    <p:sldId id="273" r:id="rId19"/>
    <p:sldId id="274" r:id="rId20"/>
    <p:sldId id="275" r:id="rId21"/>
    <p:sldId id="276" r:id="rId22"/>
    <p:sldId id="325" r:id="rId23"/>
    <p:sldId id="326" r:id="rId24"/>
    <p:sldId id="279" r:id="rId25"/>
    <p:sldId id="283" r:id="rId26"/>
    <p:sldId id="327" r:id="rId27"/>
    <p:sldId id="328" r:id="rId28"/>
    <p:sldId id="329" r:id="rId29"/>
    <p:sldId id="330" r:id="rId30"/>
    <p:sldId id="331" r:id="rId31"/>
    <p:sldId id="337" r:id="rId32"/>
    <p:sldId id="332" r:id="rId33"/>
    <p:sldId id="333" r:id="rId34"/>
    <p:sldId id="285" r:id="rId35"/>
    <p:sldId id="293" r:id="rId36"/>
    <p:sldId id="334" r:id="rId37"/>
    <p:sldId id="314" r:id="rId38"/>
    <p:sldId id="316" r:id="rId39"/>
    <p:sldId id="299" r:id="rId40"/>
    <p:sldId id="335" r:id="rId41"/>
    <p:sldId id="300" r:id="rId42"/>
    <p:sldId id="301" r:id="rId43"/>
    <p:sldId id="302" r:id="rId44"/>
    <p:sldId id="303" r:id="rId45"/>
    <p:sldId id="309" r:id="rId46"/>
    <p:sldId id="338" r:id="rId47"/>
    <p:sldId id="310" r:id="rId48"/>
    <p:sldId id="336" r:id="rId49"/>
    <p:sldId id="317" r:id="rId50"/>
    <p:sldId id="318" r:id="rId51"/>
    <p:sldId id="322" r:id="rId52"/>
  </p:sldIdLst>
  <p:sldSz cx="9144000" cy="6858000" type="screen4x3"/>
  <p:notesSz cx="6799263" cy="9929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1F32"/>
    <a:srgbClr val="6011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63026" autoAdjust="0"/>
  </p:normalViewPr>
  <p:slideViewPr>
    <p:cSldViewPr snapToObjects="1">
      <p:cViewPr varScale="1">
        <p:scale>
          <a:sx n="54" d="100"/>
          <a:sy n="54" d="100"/>
        </p:scale>
        <p:origin x="2275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947E70-DB73-E340-AC3E-F649DCCD825F}" type="doc">
      <dgm:prSet loTypeId="urn:microsoft.com/office/officeart/2005/8/layout/default#1" loCatId="list" qsTypeId="urn:microsoft.com/office/officeart/2005/8/quickstyle/simple4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2450DA92-1A72-E145-819A-A65BA6C91456}">
      <dgm:prSet phldrT="[Text]" phldr="1"/>
      <dgm:spPr/>
      <dgm:t>
        <a:bodyPr/>
        <a:lstStyle/>
        <a:p>
          <a:endParaRPr lang="en-US" dirty="0"/>
        </a:p>
      </dgm:t>
    </dgm:pt>
    <dgm:pt modelId="{334FC367-DA80-9D4D-9513-744B819067CB}" type="parTrans" cxnId="{1DB28413-E55A-8848-9C7E-1FA9FC9AA78F}">
      <dgm:prSet/>
      <dgm:spPr/>
      <dgm:t>
        <a:bodyPr/>
        <a:lstStyle/>
        <a:p>
          <a:endParaRPr lang="en-US"/>
        </a:p>
      </dgm:t>
    </dgm:pt>
    <dgm:pt modelId="{71E4CAB2-8D3C-E04B-BEF0-87C4A6EBD77F}" type="sibTrans" cxnId="{1DB28413-E55A-8848-9C7E-1FA9FC9AA78F}">
      <dgm:prSet/>
      <dgm:spPr/>
      <dgm:t>
        <a:bodyPr/>
        <a:lstStyle/>
        <a:p>
          <a:endParaRPr lang="en-US"/>
        </a:p>
      </dgm:t>
    </dgm:pt>
    <dgm:pt modelId="{4ACCD0EE-C361-7841-A82D-9A258797F763}">
      <dgm:prSet phldrT="[Text]" phldr="1"/>
      <dgm:spPr/>
      <dgm:t>
        <a:bodyPr/>
        <a:lstStyle/>
        <a:p>
          <a:endParaRPr lang="en-US"/>
        </a:p>
      </dgm:t>
    </dgm:pt>
    <dgm:pt modelId="{326ABF20-DB8B-D440-9E4E-D5F33C2F3258}" type="parTrans" cxnId="{A7DD49A2-60B3-D041-9A28-C9A8384AD580}">
      <dgm:prSet/>
      <dgm:spPr/>
      <dgm:t>
        <a:bodyPr/>
        <a:lstStyle/>
        <a:p>
          <a:endParaRPr lang="en-US"/>
        </a:p>
      </dgm:t>
    </dgm:pt>
    <dgm:pt modelId="{F908139E-1005-D14B-BA80-D351CAD11966}" type="sibTrans" cxnId="{A7DD49A2-60B3-D041-9A28-C9A8384AD580}">
      <dgm:prSet/>
      <dgm:spPr/>
      <dgm:t>
        <a:bodyPr/>
        <a:lstStyle/>
        <a:p>
          <a:endParaRPr lang="en-US"/>
        </a:p>
      </dgm:t>
    </dgm:pt>
    <dgm:pt modelId="{032413AA-F466-A44B-AEE1-08AE08768AA5}">
      <dgm:prSet phldrT="[Text]" phldr="1"/>
      <dgm:spPr/>
      <dgm:t>
        <a:bodyPr/>
        <a:lstStyle/>
        <a:p>
          <a:endParaRPr lang="en-US"/>
        </a:p>
      </dgm:t>
    </dgm:pt>
    <dgm:pt modelId="{92FAE04E-E29C-F346-95A5-DEC7A66510D5}" type="parTrans" cxnId="{89B91134-1F0D-1142-AEDD-8CBA8981F2D3}">
      <dgm:prSet/>
      <dgm:spPr/>
      <dgm:t>
        <a:bodyPr/>
        <a:lstStyle/>
        <a:p>
          <a:endParaRPr lang="en-US"/>
        </a:p>
      </dgm:t>
    </dgm:pt>
    <dgm:pt modelId="{759916BC-DB31-5145-B7B7-0F0014848C27}" type="sibTrans" cxnId="{89B91134-1F0D-1142-AEDD-8CBA8981F2D3}">
      <dgm:prSet/>
      <dgm:spPr/>
      <dgm:t>
        <a:bodyPr/>
        <a:lstStyle/>
        <a:p>
          <a:endParaRPr lang="en-US"/>
        </a:p>
      </dgm:t>
    </dgm:pt>
    <dgm:pt modelId="{3540B4FE-0EEC-5247-86F6-6BFC3ED2FBA1}">
      <dgm:prSet phldrT="[Text]" phldr="1"/>
      <dgm:spPr/>
      <dgm:t>
        <a:bodyPr/>
        <a:lstStyle/>
        <a:p>
          <a:endParaRPr lang="en-US"/>
        </a:p>
      </dgm:t>
    </dgm:pt>
    <dgm:pt modelId="{4B154EDA-86F9-1D4C-AFFE-D7F13BA262AF}" type="parTrans" cxnId="{583030B0-4363-794E-BD6F-D6BA024DEFF0}">
      <dgm:prSet/>
      <dgm:spPr/>
      <dgm:t>
        <a:bodyPr/>
        <a:lstStyle/>
        <a:p>
          <a:endParaRPr lang="en-US"/>
        </a:p>
      </dgm:t>
    </dgm:pt>
    <dgm:pt modelId="{E4D6AA7D-D629-E446-A96A-75F3FBAD64BA}" type="sibTrans" cxnId="{583030B0-4363-794E-BD6F-D6BA024DEFF0}">
      <dgm:prSet/>
      <dgm:spPr/>
      <dgm:t>
        <a:bodyPr/>
        <a:lstStyle/>
        <a:p>
          <a:endParaRPr lang="en-US"/>
        </a:p>
      </dgm:t>
    </dgm:pt>
    <dgm:pt modelId="{133C039B-1875-B949-AD0F-BFA97094A320}">
      <dgm:prSet phldrT="[Text]" phldr="1"/>
      <dgm:spPr/>
      <dgm:t>
        <a:bodyPr/>
        <a:lstStyle/>
        <a:p>
          <a:endParaRPr lang="en-US"/>
        </a:p>
      </dgm:t>
    </dgm:pt>
    <dgm:pt modelId="{0E1430B3-2083-5546-AFEA-88DF46EE3BCD}" type="parTrans" cxnId="{A8F7BC91-CCC0-964C-8D98-5558291FE27C}">
      <dgm:prSet/>
      <dgm:spPr/>
      <dgm:t>
        <a:bodyPr/>
        <a:lstStyle/>
        <a:p>
          <a:endParaRPr lang="en-US"/>
        </a:p>
      </dgm:t>
    </dgm:pt>
    <dgm:pt modelId="{9E64DE6D-C322-6C4A-A62B-4FDF066B7FDF}" type="sibTrans" cxnId="{A8F7BC91-CCC0-964C-8D98-5558291FE27C}">
      <dgm:prSet/>
      <dgm:spPr/>
      <dgm:t>
        <a:bodyPr/>
        <a:lstStyle/>
        <a:p>
          <a:endParaRPr lang="en-US"/>
        </a:p>
      </dgm:t>
    </dgm:pt>
    <dgm:pt modelId="{16A6CF9E-F302-0840-BD51-AC4339F9FBB6}" type="pres">
      <dgm:prSet presAssocID="{0A947E70-DB73-E340-AC3E-F649DCCD825F}" presName="diagram" presStyleCnt="0">
        <dgm:presLayoutVars>
          <dgm:dir/>
          <dgm:resizeHandles val="exact"/>
        </dgm:presLayoutVars>
      </dgm:prSet>
      <dgm:spPr/>
    </dgm:pt>
    <dgm:pt modelId="{4F5778DF-17B7-7240-B48F-359372CB1991}" type="pres">
      <dgm:prSet presAssocID="{2450DA92-1A72-E145-819A-A65BA6C91456}" presName="node" presStyleLbl="node1" presStyleIdx="0" presStyleCnt="5">
        <dgm:presLayoutVars>
          <dgm:bulletEnabled val="1"/>
        </dgm:presLayoutVars>
      </dgm:prSet>
      <dgm:spPr/>
    </dgm:pt>
    <dgm:pt modelId="{DABB30E1-9504-D94D-A0A9-6AC794CE8C2D}" type="pres">
      <dgm:prSet presAssocID="{71E4CAB2-8D3C-E04B-BEF0-87C4A6EBD77F}" presName="sibTrans" presStyleCnt="0"/>
      <dgm:spPr/>
    </dgm:pt>
    <dgm:pt modelId="{E42FC418-119D-C34B-A201-8B5589420FFE}" type="pres">
      <dgm:prSet presAssocID="{4ACCD0EE-C361-7841-A82D-9A258797F763}" presName="node" presStyleLbl="node1" presStyleIdx="1" presStyleCnt="5">
        <dgm:presLayoutVars>
          <dgm:bulletEnabled val="1"/>
        </dgm:presLayoutVars>
      </dgm:prSet>
      <dgm:spPr/>
    </dgm:pt>
    <dgm:pt modelId="{0A7A77F0-97A0-F544-80BA-1E3EEA7A78F5}" type="pres">
      <dgm:prSet presAssocID="{F908139E-1005-D14B-BA80-D351CAD11966}" presName="sibTrans" presStyleCnt="0"/>
      <dgm:spPr/>
    </dgm:pt>
    <dgm:pt modelId="{0D63FD3E-4AA8-1647-8EAA-178C26CC49CF}" type="pres">
      <dgm:prSet presAssocID="{032413AA-F466-A44B-AEE1-08AE08768AA5}" presName="node" presStyleLbl="node1" presStyleIdx="2" presStyleCnt="5">
        <dgm:presLayoutVars>
          <dgm:bulletEnabled val="1"/>
        </dgm:presLayoutVars>
      </dgm:prSet>
      <dgm:spPr/>
    </dgm:pt>
    <dgm:pt modelId="{3323A0D6-D9F1-5F48-B0D8-833BB4FC9A9C}" type="pres">
      <dgm:prSet presAssocID="{759916BC-DB31-5145-B7B7-0F0014848C27}" presName="sibTrans" presStyleCnt="0"/>
      <dgm:spPr/>
    </dgm:pt>
    <dgm:pt modelId="{0EEBB794-E436-3041-8268-F513E9EB3200}" type="pres">
      <dgm:prSet presAssocID="{3540B4FE-0EEC-5247-86F6-6BFC3ED2FBA1}" presName="node" presStyleLbl="node1" presStyleIdx="3" presStyleCnt="5">
        <dgm:presLayoutVars>
          <dgm:bulletEnabled val="1"/>
        </dgm:presLayoutVars>
      </dgm:prSet>
      <dgm:spPr/>
    </dgm:pt>
    <dgm:pt modelId="{965A1BCF-BA2F-F049-B797-C16B3089D8FA}" type="pres">
      <dgm:prSet presAssocID="{E4D6AA7D-D629-E446-A96A-75F3FBAD64BA}" presName="sibTrans" presStyleCnt="0"/>
      <dgm:spPr/>
    </dgm:pt>
    <dgm:pt modelId="{6B737DB0-B00B-A54E-995C-6D6C786371B7}" type="pres">
      <dgm:prSet presAssocID="{133C039B-1875-B949-AD0F-BFA97094A320}" presName="node" presStyleLbl="node1" presStyleIdx="4" presStyleCnt="5">
        <dgm:presLayoutVars>
          <dgm:bulletEnabled val="1"/>
        </dgm:presLayoutVars>
      </dgm:prSet>
      <dgm:spPr/>
    </dgm:pt>
  </dgm:ptLst>
  <dgm:cxnLst>
    <dgm:cxn modelId="{1DB28413-E55A-8848-9C7E-1FA9FC9AA78F}" srcId="{0A947E70-DB73-E340-AC3E-F649DCCD825F}" destId="{2450DA92-1A72-E145-819A-A65BA6C91456}" srcOrd="0" destOrd="0" parTransId="{334FC367-DA80-9D4D-9513-744B819067CB}" sibTransId="{71E4CAB2-8D3C-E04B-BEF0-87C4A6EBD77F}"/>
    <dgm:cxn modelId="{ABA33E28-44F9-E942-87B8-89E3402D09BF}" type="presOf" srcId="{4ACCD0EE-C361-7841-A82D-9A258797F763}" destId="{E42FC418-119D-C34B-A201-8B5589420FFE}" srcOrd="0" destOrd="0" presId="urn:microsoft.com/office/officeart/2005/8/layout/default#1"/>
    <dgm:cxn modelId="{4B4D282B-69CD-EE4C-AA41-A55F47FB1672}" type="presOf" srcId="{2450DA92-1A72-E145-819A-A65BA6C91456}" destId="{4F5778DF-17B7-7240-B48F-359372CB1991}" srcOrd="0" destOrd="0" presId="urn:microsoft.com/office/officeart/2005/8/layout/default#1"/>
    <dgm:cxn modelId="{89B91134-1F0D-1142-AEDD-8CBA8981F2D3}" srcId="{0A947E70-DB73-E340-AC3E-F649DCCD825F}" destId="{032413AA-F466-A44B-AEE1-08AE08768AA5}" srcOrd="2" destOrd="0" parTransId="{92FAE04E-E29C-F346-95A5-DEC7A66510D5}" sibTransId="{759916BC-DB31-5145-B7B7-0F0014848C27}"/>
    <dgm:cxn modelId="{43DC505B-3237-1F40-BFB4-A2CCB9FC04D0}" type="presOf" srcId="{032413AA-F466-A44B-AEE1-08AE08768AA5}" destId="{0D63FD3E-4AA8-1647-8EAA-178C26CC49CF}" srcOrd="0" destOrd="0" presId="urn:microsoft.com/office/officeart/2005/8/layout/default#1"/>
    <dgm:cxn modelId="{7D7CF14E-A665-1B43-9A33-30E20615F835}" type="presOf" srcId="{3540B4FE-0EEC-5247-86F6-6BFC3ED2FBA1}" destId="{0EEBB794-E436-3041-8268-F513E9EB3200}" srcOrd="0" destOrd="0" presId="urn:microsoft.com/office/officeart/2005/8/layout/default#1"/>
    <dgm:cxn modelId="{A8F7BC91-CCC0-964C-8D98-5558291FE27C}" srcId="{0A947E70-DB73-E340-AC3E-F649DCCD825F}" destId="{133C039B-1875-B949-AD0F-BFA97094A320}" srcOrd="4" destOrd="0" parTransId="{0E1430B3-2083-5546-AFEA-88DF46EE3BCD}" sibTransId="{9E64DE6D-C322-6C4A-A62B-4FDF066B7FDF}"/>
    <dgm:cxn modelId="{A7DD49A2-60B3-D041-9A28-C9A8384AD580}" srcId="{0A947E70-DB73-E340-AC3E-F649DCCD825F}" destId="{4ACCD0EE-C361-7841-A82D-9A258797F763}" srcOrd="1" destOrd="0" parTransId="{326ABF20-DB8B-D440-9E4E-D5F33C2F3258}" sibTransId="{F908139E-1005-D14B-BA80-D351CAD11966}"/>
    <dgm:cxn modelId="{583030B0-4363-794E-BD6F-D6BA024DEFF0}" srcId="{0A947E70-DB73-E340-AC3E-F649DCCD825F}" destId="{3540B4FE-0EEC-5247-86F6-6BFC3ED2FBA1}" srcOrd="3" destOrd="0" parTransId="{4B154EDA-86F9-1D4C-AFFE-D7F13BA262AF}" sibTransId="{E4D6AA7D-D629-E446-A96A-75F3FBAD64BA}"/>
    <dgm:cxn modelId="{614783EE-EE92-5B4E-8444-6256AD6E34D5}" type="presOf" srcId="{133C039B-1875-B949-AD0F-BFA97094A320}" destId="{6B737DB0-B00B-A54E-995C-6D6C786371B7}" srcOrd="0" destOrd="0" presId="urn:microsoft.com/office/officeart/2005/8/layout/default#1"/>
    <dgm:cxn modelId="{61EF25FC-A4AD-F54B-829B-111F1327156F}" type="presOf" srcId="{0A947E70-DB73-E340-AC3E-F649DCCD825F}" destId="{16A6CF9E-F302-0840-BD51-AC4339F9FBB6}" srcOrd="0" destOrd="0" presId="urn:microsoft.com/office/officeart/2005/8/layout/default#1"/>
    <dgm:cxn modelId="{DEE4E2A8-34D8-D741-9CDA-F1709D23A035}" type="presParOf" srcId="{16A6CF9E-F302-0840-BD51-AC4339F9FBB6}" destId="{4F5778DF-17B7-7240-B48F-359372CB1991}" srcOrd="0" destOrd="0" presId="urn:microsoft.com/office/officeart/2005/8/layout/default#1"/>
    <dgm:cxn modelId="{0D2F62DF-F128-544F-96C5-40BB2EA2586A}" type="presParOf" srcId="{16A6CF9E-F302-0840-BD51-AC4339F9FBB6}" destId="{DABB30E1-9504-D94D-A0A9-6AC794CE8C2D}" srcOrd="1" destOrd="0" presId="urn:microsoft.com/office/officeart/2005/8/layout/default#1"/>
    <dgm:cxn modelId="{B1D34BE1-DB0C-FA46-85F9-E778B7A931B3}" type="presParOf" srcId="{16A6CF9E-F302-0840-BD51-AC4339F9FBB6}" destId="{E42FC418-119D-C34B-A201-8B5589420FFE}" srcOrd="2" destOrd="0" presId="urn:microsoft.com/office/officeart/2005/8/layout/default#1"/>
    <dgm:cxn modelId="{600D72EF-AEC9-634F-95B4-528279DB25BA}" type="presParOf" srcId="{16A6CF9E-F302-0840-BD51-AC4339F9FBB6}" destId="{0A7A77F0-97A0-F544-80BA-1E3EEA7A78F5}" srcOrd="3" destOrd="0" presId="urn:microsoft.com/office/officeart/2005/8/layout/default#1"/>
    <dgm:cxn modelId="{E65471FF-5394-3346-B55B-E265EAFFCD92}" type="presParOf" srcId="{16A6CF9E-F302-0840-BD51-AC4339F9FBB6}" destId="{0D63FD3E-4AA8-1647-8EAA-178C26CC49CF}" srcOrd="4" destOrd="0" presId="urn:microsoft.com/office/officeart/2005/8/layout/default#1"/>
    <dgm:cxn modelId="{6EB4F199-45B3-C543-8916-5CDFA47D2BCC}" type="presParOf" srcId="{16A6CF9E-F302-0840-BD51-AC4339F9FBB6}" destId="{3323A0D6-D9F1-5F48-B0D8-833BB4FC9A9C}" srcOrd="5" destOrd="0" presId="urn:microsoft.com/office/officeart/2005/8/layout/default#1"/>
    <dgm:cxn modelId="{23C98A99-26D9-864E-9A61-C69FF5C4EEB8}" type="presParOf" srcId="{16A6CF9E-F302-0840-BD51-AC4339F9FBB6}" destId="{0EEBB794-E436-3041-8268-F513E9EB3200}" srcOrd="6" destOrd="0" presId="urn:microsoft.com/office/officeart/2005/8/layout/default#1"/>
    <dgm:cxn modelId="{70AEF7CA-43AD-E341-BB4B-27E30ECB30E2}" type="presParOf" srcId="{16A6CF9E-F302-0840-BD51-AC4339F9FBB6}" destId="{965A1BCF-BA2F-F049-B797-C16B3089D8FA}" srcOrd="7" destOrd="0" presId="urn:microsoft.com/office/officeart/2005/8/layout/default#1"/>
    <dgm:cxn modelId="{59581CF7-46E4-DC4A-8F4C-AFE20856C08C}" type="presParOf" srcId="{16A6CF9E-F302-0840-BD51-AC4339F9FBB6}" destId="{6B737DB0-B00B-A54E-995C-6D6C786371B7}" srcOrd="8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5778DF-17B7-7240-B48F-359372CB1991}">
      <dsp:nvSpPr>
        <dsp:cNvPr id="0" name=""/>
        <dsp:cNvSpPr/>
      </dsp:nvSpPr>
      <dsp:spPr>
        <a:xfrm>
          <a:off x="530417" y="1632"/>
          <a:ext cx="1653336" cy="9920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 dirty="0"/>
        </a:p>
      </dsp:txBody>
      <dsp:txXfrm>
        <a:off x="530417" y="1632"/>
        <a:ext cx="1653336" cy="992001"/>
      </dsp:txXfrm>
    </dsp:sp>
    <dsp:sp modelId="{E42FC418-119D-C34B-A201-8B5589420FFE}">
      <dsp:nvSpPr>
        <dsp:cNvPr id="0" name=""/>
        <dsp:cNvSpPr/>
      </dsp:nvSpPr>
      <dsp:spPr>
        <a:xfrm>
          <a:off x="2349087" y="1632"/>
          <a:ext cx="1653336" cy="9920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/>
        </a:p>
      </dsp:txBody>
      <dsp:txXfrm>
        <a:off x="2349087" y="1632"/>
        <a:ext cx="1653336" cy="992001"/>
      </dsp:txXfrm>
    </dsp:sp>
    <dsp:sp modelId="{0D63FD3E-4AA8-1647-8EAA-178C26CC49CF}">
      <dsp:nvSpPr>
        <dsp:cNvPr id="0" name=""/>
        <dsp:cNvSpPr/>
      </dsp:nvSpPr>
      <dsp:spPr>
        <a:xfrm>
          <a:off x="530417" y="1158968"/>
          <a:ext cx="1653336" cy="9920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/>
        </a:p>
      </dsp:txBody>
      <dsp:txXfrm>
        <a:off x="530417" y="1158968"/>
        <a:ext cx="1653336" cy="992001"/>
      </dsp:txXfrm>
    </dsp:sp>
    <dsp:sp modelId="{0EEBB794-E436-3041-8268-F513E9EB3200}">
      <dsp:nvSpPr>
        <dsp:cNvPr id="0" name=""/>
        <dsp:cNvSpPr/>
      </dsp:nvSpPr>
      <dsp:spPr>
        <a:xfrm>
          <a:off x="2349087" y="1158968"/>
          <a:ext cx="1653336" cy="9920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/>
        </a:p>
      </dsp:txBody>
      <dsp:txXfrm>
        <a:off x="2349087" y="1158968"/>
        <a:ext cx="1653336" cy="992001"/>
      </dsp:txXfrm>
    </dsp:sp>
    <dsp:sp modelId="{6B737DB0-B00B-A54E-995C-6D6C786371B7}">
      <dsp:nvSpPr>
        <dsp:cNvPr id="0" name=""/>
        <dsp:cNvSpPr/>
      </dsp:nvSpPr>
      <dsp:spPr>
        <a:xfrm>
          <a:off x="1439752" y="2316303"/>
          <a:ext cx="1653336" cy="99200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500" kern="1200"/>
        </a:p>
      </dsp:txBody>
      <dsp:txXfrm>
        <a:off x="1439752" y="2316303"/>
        <a:ext cx="1653336" cy="9920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theme" Target="../theme/theme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1342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D6B3E-4B64-E24F-9B9C-9603410F555B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A20CE-9118-5E42-B108-E82BDC780EF6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Diagram 5"/>
          <p:cNvGraphicFramePr/>
          <p:nvPr/>
        </p:nvGraphicFramePr>
        <p:xfrm>
          <a:off x="1133211" y="3309938"/>
          <a:ext cx="4532842" cy="3309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36048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894172-A51D-DA4F-8149-B5FAB493FAEF}" type="datetimeFigureOut">
              <a:rPr lang="en-US" smtClean="0"/>
              <a:pPr/>
              <a:t>12/5/2022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4113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927" y="4716661"/>
            <a:ext cx="5439410" cy="4468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1342" y="9431599"/>
            <a:ext cx="2946347" cy="496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1CCEE-67A4-BE45-AC5B-A6C914E56E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453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animals.nationalgeographic.com/animals/bugs/ladybug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Usually parasite was studies as one single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organisis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. Parasite involved in interaction with the host but also its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microbime</a:t>
            </a:r>
            <a:r>
              <a:rPr lang="en-US" b="0" i="0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C5ADA-2E51-4C28-93DA-9277E1A32B97}" type="slidenum">
              <a:rPr lang="en-AU" smtClean="0"/>
              <a:pPr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50758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1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Salmonella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may reside in the tegument and intestinal tracts of all </a:t>
            </a:r>
            <a:r>
              <a:rPr lang="en-US" b="0" i="1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Schistosoma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species causing </a:t>
            </a:r>
            <a:r>
              <a:rPr lang="en-AU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typhoid fever and schistosomiasis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Coxiella-like endosymbiont 	provides ticks B vitamins missing from blood meals, enabling ticks to specialize in hematophagy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tiny parasitic wasp injects a virus into </a:t>
            </a:r>
            <a:r>
              <a:rPr lang="en-US" b="0" i="0" u="none" strike="noStrike" dirty="0">
                <a:effectLst/>
                <a:latin typeface="Georgia" panose="02040502050405020303" pitchFamily="18" charset="0"/>
                <a:hlinkClick r:id="rId3"/>
              </a:rPr>
              <a:t>ladybugs</a:t>
            </a:r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that turns them into zombie bodyguards</a:t>
            </a:r>
            <a:endParaRPr lang="en-AU" b="0" i="0" dirty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endParaRPr lang="en-AU" dirty="0"/>
          </a:p>
          <a:p>
            <a:endParaRPr lang="en-AU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>
                <a:solidFill>
                  <a:srgbClr val="333333"/>
                </a:solidFill>
                <a:latin typeface="Georgia" panose="02040502050405020303" pitchFamily="18" charset="0"/>
              </a:rPr>
              <a:t>Loss of Wolbachia in filarial nematodes leads to loss of worm viability and fertility in human trials and increase </a:t>
            </a:r>
            <a:r>
              <a:rPr lang="en-AU" b="0" dirty="0" err="1">
                <a:solidFill>
                  <a:srgbClr val="333333"/>
                </a:solidFill>
                <a:latin typeface="Georgia" panose="02040502050405020303" pitchFamily="18" charset="0"/>
              </a:rPr>
              <a:t>antifilarial</a:t>
            </a:r>
            <a:r>
              <a:rPr lang="en-AU" b="0" dirty="0">
                <a:solidFill>
                  <a:srgbClr val="333333"/>
                </a:solidFill>
                <a:latin typeface="Georgia" panose="02040502050405020303" pitchFamily="18" charset="0"/>
              </a:rPr>
              <a:t> treatment efficacy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C5ADA-2E51-4C28-93DA-9277E1A32B97}" type="slidenum">
              <a:rPr lang="en-AU" smtClean="0"/>
              <a:pPr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87297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C5ADA-2E51-4C28-93DA-9277E1A32B97}" type="slidenum">
              <a:rPr lang="en-AU" smtClean="0"/>
              <a:pPr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22400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1CCEE-67A4-BE45-AC5B-A6C914E56E2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4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A1CCEE-67A4-BE45-AC5B-A6C914E56E2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42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C5ADA-2E51-4C28-93DA-9277E1A32B97}" type="slidenum">
              <a:rPr lang="en-AU" smtClean="0"/>
              <a:pPr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70712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C5ADA-2E51-4C28-93DA-9277E1A32B97}" type="slidenum">
              <a:rPr lang="en-AU" smtClean="0"/>
              <a:pPr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8417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C5ADA-2E51-4C28-93DA-9277E1A32B97}" type="slidenum">
              <a:rPr lang="en-AU" smtClean="0"/>
              <a:pPr/>
              <a:t>39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63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pening Titl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3074640"/>
            <a:ext cx="7162800" cy="1371600"/>
          </a:xfrm>
        </p:spPr>
        <p:txBody>
          <a:bodyPr anchor="t"/>
          <a:lstStyle>
            <a:lvl1pPr>
              <a:defRPr b="1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446240"/>
            <a:ext cx="6477000" cy="1143000"/>
          </a:xfrm>
        </p:spPr>
        <p:txBody>
          <a:bodyPr>
            <a:normAutofit/>
          </a:bodyPr>
          <a:lstStyle>
            <a:lvl1pPr marL="0" indent="0" algn="l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dirty="0"/>
              <a:t>Click to edit Master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953000"/>
            <a:ext cx="5486400" cy="685800"/>
          </a:xfrm>
        </p:spPr>
        <p:txBody>
          <a:bodyPr anchor="b">
            <a:normAutofit/>
          </a:bodyPr>
          <a:lstStyle>
            <a:lvl1pPr algn="ctr">
              <a:defRPr sz="1600" b="1"/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62000" y="990599"/>
            <a:ext cx="7620000" cy="396240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638800"/>
            <a:ext cx="5486400" cy="533400"/>
          </a:xfrm>
        </p:spPr>
        <p:txBody>
          <a:bodyPr>
            <a:normAutofit/>
          </a:bodyPr>
          <a:lstStyle>
            <a:lvl1pPr marL="0" indent="0" algn="ctr">
              <a:buNone/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dirty="0"/>
              <a:t>© </a:t>
            </a:r>
            <a:r>
              <a:rPr lang="en-AU" dirty="0"/>
              <a:t>QIMR Berghofer Medical Research Institute</a:t>
            </a:r>
            <a:r>
              <a:rPr lang="en-US" dirty="0"/>
              <a:t>   |   </a:t>
            </a:r>
            <a:fld id="{97103234-84EB-7642-9B66-484630A12280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447800" y="2362200"/>
            <a:ext cx="6324600" cy="1066800"/>
          </a:xfrm>
        </p:spPr>
        <p:txBody>
          <a:bodyPr anchor="t">
            <a:normAutofit/>
          </a:bodyPr>
          <a:lstStyle>
            <a:lvl1pPr>
              <a:defRPr sz="2800" b="1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AU" dirty="0"/>
              <a:t>Thank you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7800" y="3429000"/>
            <a:ext cx="6324600" cy="1143000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www.qimr.edu.au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verview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1828801"/>
            <a:ext cx="7772400" cy="533399"/>
          </a:xfrm>
        </p:spPr>
        <p:txBody>
          <a:bodyPr anchor="t">
            <a:noAutofit/>
          </a:bodyPr>
          <a:lstStyle>
            <a:lvl1pPr algn="l">
              <a:defRPr sz="3200" b="1" cap="none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AU" dirty="0"/>
              <a:t>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14600"/>
            <a:ext cx="7772400" cy="3124199"/>
          </a:xfrm>
        </p:spPr>
        <p:txBody>
          <a:bodyPr anchor="t">
            <a:normAutofit/>
          </a:bodyPr>
          <a:lstStyle>
            <a:lvl1pPr marL="0" indent="0">
              <a:buFont typeface="Arial"/>
              <a:buNone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dirty="0"/>
              <a:t>© </a:t>
            </a:r>
            <a:r>
              <a:rPr lang="en-AU" dirty="0"/>
              <a:t>QIMR Berghofer Medical Research Institute</a:t>
            </a:r>
            <a:r>
              <a:rPr lang="en-US" dirty="0"/>
              <a:t>   |   </a:t>
            </a:r>
            <a:fld id="{97103234-84EB-7642-9B66-484630A12280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hapter Divider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>
                <a:solidFill>
                  <a:srgbClr val="FFFFFF"/>
                </a:solidFill>
              </a:defRPr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600"/>
            </a:lvl1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dirty="0"/>
              <a:t>© </a:t>
            </a:r>
            <a:r>
              <a:rPr lang="en-AU" dirty="0"/>
              <a:t>QIMR Berghofer Medical Research Institute</a:t>
            </a:r>
            <a:r>
              <a:rPr lang="en-US" dirty="0"/>
              <a:t>   |   </a:t>
            </a:r>
            <a:fld id="{97103234-84EB-7642-9B66-484630A12280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dirty="0"/>
              <a:t>© </a:t>
            </a:r>
            <a:r>
              <a:rPr lang="en-AU" dirty="0"/>
              <a:t>QIMR Berghofer Medical Research Institute</a:t>
            </a:r>
            <a:r>
              <a:rPr lang="en-US" dirty="0"/>
              <a:t>   |   </a:t>
            </a:r>
            <a:fld id="{97103234-84EB-7642-9B66-484630A12280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dirty="0"/>
              <a:t>© </a:t>
            </a:r>
            <a:r>
              <a:rPr lang="en-AU" dirty="0"/>
              <a:t>QIMR Berghofer Medical Research Institute</a:t>
            </a:r>
            <a:r>
              <a:rPr lang="en-US" dirty="0"/>
              <a:t>   |   </a:t>
            </a:r>
            <a:fld id="{97103234-84EB-7642-9B66-484630A12280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d 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dirty="0"/>
              <a:t>© </a:t>
            </a:r>
            <a:r>
              <a:rPr lang="en-AU" dirty="0"/>
              <a:t>QIMR Berghofer Medical Research Institute</a:t>
            </a:r>
            <a:r>
              <a:rPr lang="en-US" dirty="0"/>
              <a:t>   |   </a:t>
            </a:r>
            <a:fld id="{97103234-84EB-7642-9B66-484630A12280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dirty="0"/>
              <a:t>© </a:t>
            </a:r>
            <a:r>
              <a:rPr lang="en-AU" dirty="0"/>
              <a:t>QIMR Berghofer Medical Research Institute</a:t>
            </a:r>
            <a:r>
              <a:rPr lang="en-US" dirty="0"/>
              <a:t>   |   </a:t>
            </a:r>
            <a:fld id="{97103234-84EB-7642-9B66-484630A12280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 dirty="0"/>
              <a:t>© </a:t>
            </a:r>
            <a:r>
              <a:rPr lang="en-AU" dirty="0"/>
              <a:t>QIMR Berghofer Medical Research Institute</a:t>
            </a:r>
            <a:r>
              <a:rPr lang="en-US" dirty="0"/>
              <a:t>   |   </a:t>
            </a:r>
            <a:fld id="{97103234-84EB-7642-9B66-484630A12280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7848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00200"/>
            <a:ext cx="784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556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60111D"/>
                </a:solidFill>
              </a:defRPr>
            </a:lvl1pPr>
          </a:lstStyle>
          <a:p>
            <a:pPr algn="r"/>
            <a:r>
              <a:rPr lang="en-US" dirty="0"/>
              <a:t>© </a:t>
            </a:r>
            <a:r>
              <a:rPr lang="en-AU" dirty="0"/>
              <a:t>QIMR Berghofer Medical Research Institute</a:t>
            </a:r>
            <a:r>
              <a:rPr lang="en-US" dirty="0"/>
              <a:t>   |   </a:t>
            </a:r>
            <a:fld id="{97103234-84EB-7642-9B66-484630A12280}" type="slidenum">
              <a:rPr lang="en-US" smtClean="0"/>
              <a:pPr algn="r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>
              <a:lumMod val="85000"/>
              <a:lumOff val="15000"/>
            </a:schemeClr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b="0" i="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b="0" i="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b="0" i="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b="0" i="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Computational analysis of microbiome data obtained from parasites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Martha Zakrzewski</a:t>
            </a:r>
          </a:p>
          <a:p>
            <a:r>
              <a:rPr lang="en-US" dirty="0"/>
              <a:t>QIMR Berghofer Medical Research Institute</a:t>
            </a:r>
          </a:p>
          <a:p>
            <a:r>
              <a:rPr lang="en-US" dirty="0"/>
              <a:t>Brisbane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99003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Analysis pipeline</a:t>
            </a:r>
          </a:p>
        </p:txBody>
      </p:sp>
      <p:sp>
        <p:nvSpPr>
          <p:cNvPr id="29" name="Rectangle 3"/>
          <p:cNvSpPr txBox="1">
            <a:spLocks noChangeArrowheads="1"/>
          </p:cNvSpPr>
          <p:nvPr/>
        </p:nvSpPr>
        <p:spPr>
          <a:xfrm>
            <a:off x="395536" y="3656209"/>
            <a:ext cx="5832648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81000" marR="0" lvl="0" indent="-3810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Tx/>
              <a:buFont typeface="Arial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charset="0"/>
                <a:ea typeface="+mn-ea"/>
                <a:cs typeface="Arial"/>
              </a:rPr>
              <a:t>Sequence of low quality have to be removed</a:t>
            </a:r>
          </a:p>
        </p:txBody>
      </p:sp>
      <p:sp>
        <p:nvSpPr>
          <p:cNvPr id="5122" name="AutoShape 2" descr="Bildergebnis für fastqc"/>
          <p:cNvSpPr>
            <a:spLocks noChangeAspect="1" noChangeArrowheads="1"/>
          </p:cNvSpPr>
          <p:nvPr/>
        </p:nvSpPr>
        <p:spPr bwMode="auto">
          <a:xfrm>
            <a:off x="155575" y="-2628900"/>
            <a:ext cx="7305675" cy="54768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17" name="Picture 8" descr="https://www.bioinformatics.babraham.ac.uk/projects/fastqc/Help/3%20Analysis%20Modules/per_base_qualit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28184" y="3080144"/>
            <a:ext cx="2546177" cy="1909633"/>
          </a:xfrm>
          <a:prstGeom prst="rect">
            <a:avLst/>
          </a:prstGeom>
          <a:noFill/>
        </p:spPr>
      </p:pic>
      <p:sp>
        <p:nvSpPr>
          <p:cNvPr id="18" name="AutoShape 3"/>
          <p:cNvSpPr>
            <a:spLocks noChangeArrowheads="1"/>
          </p:cNvSpPr>
          <p:nvPr/>
        </p:nvSpPr>
        <p:spPr bwMode="auto">
          <a:xfrm>
            <a:off x="6051677" y="1495894"/>
            <a:ext cx="1944687" cy="792162"/>
          </a:xfrm>
          <a:prstGeom prst="chevron">
            <a:avLst>
              <a:gd name="adj" fmla="val 61373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4321299" y="1484784"/>
            <a:ext cx="2233612" cy="792163"/>
          </a:xfrm>
          <a:prstGeom prst="chevron">
            <a:avLst>
              <a:gd name="adj" fmla="val 70491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0" name="AutoShape 6"/>
          <p:cNvSpPr>
            <a:spLocks noChangeArrowheads="1"/>
          </p:cNvSpPr>
          <p:nvPr/>
        </p:nvSpPr>
        <p:spPr bwMode="auto">
          <a:xfrm>
            <a:off x="2663949" y="1484784"/>
            <a:ext cx="2163763" cy="792163"/>
          </a:xfrm>
          <a:prstGeom prst="chevron">
            <a:avLst>
              <a:gd name="adj" fmla="val 6828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4788892" y="1642724"/>
            <a:ext cx="15113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b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400" b="1" dirty="0">
                <a:solidFill>
                  <a:schemeClr val="bg1"/>
                </a:solidFill>
              </a:rPr>
              <a:t>Taxonomic classification</a:t>
            </a:r>
          </a:p>
        </p:txBody>
      </p: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3060700" y="1716523"/>
            <a:ext cx="15113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Clustering</a:t>
            </a:r>
          </a:p>
        </p:txBody>
      </p:sp>
      <p:sp>
        <p:nvSpPr>
          <p:cNvPr id="23" name="Text Box 9"/>
          <p:cNvSpPr txBox="1">
            <a:spLocks noChangeArrowheads="1"/>
          </p:cNvSpPr>
          <p:nvPr/>
        </p:nvSpPr>
        <p:spPr bwMode="auto">
          <a:xfrm>
            <a:off x="6265987" y="1543519"/>
            <a:ext cx="15113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Data </a:t>
            </a:r>
          </a:p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Mining</a:t>
            </a:r>
          </a:p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Vis</a:t>
            </a:r>
          </a:p>
        </p:txBody>
      </p:sp>
      <p:grpSp>
        <p:nvGrpSpPr>
          <p:cNvPr id="24" name="Group 46"/>
          <p:cNvGrpSpPr>
            <a:grpSpLocks/>
          </p:cNvGrpSpPr>
          <p:nvPr/>
        </p:nvGrpSpPr>
        <p:grpSpPr bwMode="auto">
          <a:xfrm>
            <a:off x="1008189" y="1484784"/>
            <a:ext cx="2162175" cy="792163"/>
            <a:chOff x="1200" y="1473"/>
            <a:chExt cx="1317" cy="499"/>
          </a:xfrm>
          <a:solidFill>
            <a:schemeClr val="accent1"/>
          </a:solidFill>
        </p:grpSpPr>
        <p:sp>
          <p:nvSpPr>
            <p:cNvPr id="25" name="AutoShape 47"/>
            <p:cNvSpPr>
              <a:spLocks noChangeArrowheads="1"/>
            </p:cNvSpPr>
            <p:nvPr/>
          </p:nvSpPr>
          <p:spPr bwMode="auto">
            <a:xfrm>
              <a:off x="1200" y="1473"/>
              <a:ext cx="1317" cy="499"/>
            </a:xfrm>
            <a:prstGeom prst="chevron">
              <a:avLst>
                <a:gd name="adj" fmla="val 65982"/>
              </a:avLst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dist="698500" dir="16200000" sy="-100000" rotWithShape="0">
                <a:schemeClr val="bg2">
                  <a:alpha val="50000"/>
                </a:schemeClr>
              </a:outerShdw>
            </a:effectLst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Text Box 48"/>
            <p:cNvSpPr txBox="1">
              <a:spLocks noChangeArrowheads="1"/>
            </p:cNvSpPr>
            <p:nvPr/>
          </p:nvSpPr>
          <p:spPr bwMode="auto">
            <a:xfrm>
              <a:off x="1427" y="1516"/>
              <a:ext cx="752" cy="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b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sz="1400" b="1" dirty="0"/>
                <a:t>Sequence quality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1081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Analysis pipeline</a:t>
            </a:r>
          </a:p>
        </p:txBody>
      </p:sp>
      <p:sp>
        <p:nvSpPr>
          <p:cNvPr id="56" name="AutoShape 3"/>
          <p:cNvSpPr>
            <a:spLocks noChangeArrowheads="1"/>
          </p:cNvSpPr>
          <p:nvPr/>
        </p:nvSpPr>
        <p:spPr bwMode="auto">
          <a:xfrm>
            <a:off x="5835650" y="1567905"/>
            <a:ext cx="1944687" cy="792162"/>
          </a:xfrm>
          <a:prstGeom prst="chevron">
            <a:avLst>
              <a:gd name="adj" fmla="val 61373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57" name="AutoShape 5"/>
          <p:cNvSpPr>
            <a:spLocks noChangeArrowheads="1"/>
          </p:cNvSpPr>
          <p:nvPr/>
        </p:nvSpPr>
        <p:spPr bwMode="auto">
          <a:xfrm>
            <a:off x="4105275" y="1556792"/>
            <a:ext cx="2233612" cy="792163"/>
          </a:xfrm>
          <a:prstGeom prst="chevron">
            <a:avLst>
              <a:gd name="adj" fmla="val 70491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58" name="AutoShape 6"/>
          <p:cNvSpPr>
            <a:spLocks noChangeArrowheads="1"/>
          </p:cNvSpPr>
          <p:nvPr/>
        </p:nvSpPr>
        <p:spPr bwMode="auto">
          <a:xfrm>
            <a:off x="2447925" y="1556792"/>
            <a:ext cx="2163762" cy="792163"/>
          </a:xfrm>
          <a:prstGeom prst="chevron">
            <a:avLst>
              <a:gd name="adj" fmla="val 68287"/>
            </a:avLst>
          </a:prstGeom>
          <a:solidFill>
            <a:schemeClr val="accent1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59" name="Text Box 7"/>
          <p:cNvSpPr txBox="1">
            <a:spLocks noChangeArrowheads="1"/>
          </p:cNvSpPr>
          <p:nvPr/>
        </p:nvSpPr>
        <p:spPr bwMode="auto">
          <a:xfrm>
            <a:off x="4572000" y="1710854"/>
            <a:ext cx="15113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b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buFont typeface="Wingdings" charset="2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400" b="1" dirty="0">
                <a:solidFill>
                  <a:schemeClr val="bg1"/>
                </a:solidFill>
              </a:rPr>
              <a:t>Taxonomic classification</a:t>
            </a:r>
          </a:p>
        </p:txBody>
      </p:sp>
      <p:sp>
        <p:nvSpPr>
          <p:cNvPr id="60" name="Text Box 8"/>
          <p:cNvSpPr txBox="1">
            <a:spLocks noChangeArrowheads="1"/>
          </p:cNvSpPr>
          <p:nvPr/>
        </p:nvSpPr>
        <p:spPr bwMode="auto">
          <a:xfrm>
            <a:off x="2771800" y="1798375"/>
            <a:ext cx="1511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400" b="1" dirty="0">
                <a:ea typeface="Arial" charset="0"/>
                <a:cs typeface="Arial" charset="0"/>
              </a:rPr>
              <a:t>Clustering</a:t>
            </a:r>
          </a:p>
          <a:p>
            <a:pPr algn="ctr" eaLnBrk="1" hangingPunct="1"/>
            <a:endParaRPr lang="en-US" sz="1400" b="1" dirty="0">
              <a:solidFill>
                <a:schemeClr val="bg1"/>
              </a:solidFill>
              <a:ea typeface="Arial" charset="0"/>
              <a:cs typeface="Arial" charset="0"/>
            </a:endParaRPr>
          </a:p>
        </p:txBody>
      </p:sp>
      <p:sp>
        <p:nvSpPr>
          <p:cNvPr id="61" name="Text Box 9"/>
          <p:cNvSpPr txBox="1">
            <a:spLocks noChangeArrowheads="1"/>
          </p:cNvSpPr>
          <p:nvPr/>
        </p:nvSpPr>
        <p:spPr bwMode="auto">
          <a:xfrm>
            <a:off x="6049962" y="1615530"/>
            <a:ext cx="15113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Data </a:t>
            </a:r>
          </a:p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Mining</a:t>
            </a:r>
          </a:p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Vis</a:t>
            </a: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792162" y="1556792"/>
            <a:ext cx="2162175" cy="792163"/>
            <a:chOff x="1200" y="1473"/>
            <a:chExt cx="1317" cy="499"/>
          </a:xfrm>
          <a:solidFill>
            <a:schemeClr val="bg1">
              <a:lumMod val="85000"/>
            </a:schemeClr>
          </a:solidFill>
        </p:grpSpPr>
        <p:sp>
          <p:nvSpPr>
            <p:cNvPr id="63" name="AutoShape 47"/>
            <p:cNvSpPr>
              <a:spLocks noChangeArrowheads="1"/>
            </p:cNvSpPr>
            <p:nvPr/>
          </p:nvSpPr>
          <p:spPr bwMode="auto">
            <a:xfrm>
              <a:off x="1200" y="1473"/>
              <a:ext cx="1317" cy="499"/>
            </a:xfrm>
            <a:prstGeom prst="chevron">
              <a:avLst>
                <a:gd name="adj" fmla="val 65982"/>
              </a:avLst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dist="698500" dir="16200000" sy="-100000" rotWithShape="0">
                <a:schemeClr val="bg2">
                  <a:alpha val="50000"/>
                </a:schemeClr>
              </a:outerShdw>
            </a:effectLst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4" name="Text Box 48"/>
            <p:cNvSpPr txBox="1">
              <a:spLocks noChangeArrowheads="1"/>
            </p:cNvSpPr>
            <p:nvPr/>
          </p:nvSpPr>
          <p:spPr bwMode="auto">
            <a:xfrm>
              <a:off x="1427" y="1516"/>
              <a:ext cx="752" cy="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b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buFont typeface="Wingdings" charset="2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sz="1400" b="1" dirty="0">
                  <a:solidFill>
                    <a:schemeClr val="bg1"/>
                  </a:solidFill>
                </a:rPr>
                <a:t>Sequence quality control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26339E22-0E3C-BB7E-D172-0F54A4317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408" y="2567171"/>
            <a:ext cx="5891215" cy="338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97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Analysis pipeline</a:t>
            </a:r>
          </a:p>
        </p:txBody>
      </p:sp>
      <p:sp>
        <p:nvSpPr>
          <p:cNvPr id="56" name="AutoShape 3"/>
          <p:cNvSpPr>
            <a:spLocks noChangeArrowheads="1"/>
          </p:cNvSpPr>
          <p:nvPr/>
        </p:nvSpPr>
        <p:spPr bwMode="auto">
          <a:xfrm>
            <a:off x="5835650" y="1352006"/>
            <a:ext cx="1944687" cy="792162"/>
          </a:xfrm>
          <a:prstGeom prst="chevron">
            <a:avLst>
              <a:gd name="adj" fmla="val 61373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58" name="AutoShape 6"/>
          <p:cNvSpPr>
            <a:spLocks noChangeArrowheads="1"/>
          </p:cNvSpPr>
          <p:nvPr/>
        </p:nvSpPr>
        <p:spPr bwMode="auto">
          <a:xfrm>
            <a:off x="2447925" y="1340893"/>
            <a:ext cx="2163762" cy="792163"/>
          </a:xfrm>
          <a:prstGeom prst="chevron">
            <a:avLst>
              <a:gd name="adj" fmla="val 6828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61" name="Text Box 9"/>
          <p:cNvSpPr txBox="1">
            <a:spLocks noChangeArrowheads="1"/>
          </p:cNvSpPr>
          <p:nvPr/>
        </p:nvSpPr>
        <p:spPr bwMode="auto">
          <a:xfrm>
            <a:off x="6049962" y="1399631"/>
            <a:ext cx="15113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Data </a:t>
            </a:r>
          </a:p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Mining</a:t>
            </a:r>
          </a:p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Vis</a:t>
            </a: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792162" y="1340893"/>
            <a:ext cx="2162175" cy="792163"/>
            <a:chOff x="1200" y="1473"/>
            <a:chExt cx="1317" cy="499"/>
          </a:xfrm>
          <a:solidFill>
            <a:schemeClr val="bg1">
              <a:lumMod val="85000"/>
            </a:schemeClr>
          </a:solidFill>
        </p:grpSpPr>
        <p:sp>
          <p:nvSpPr>
            <p:cNvPr id="63" name="AutoShape 47"/>
            <p:cNvSpPr>
              <a:spLocks noChangeArrowheads="1"/>
            </p:cNvSpPr>
            <p:nvPr/>
          </p:nvSpPr>
          <p:spPr bwMode="auto">
            <a:xfrm>
              <a:off x="1200" y="1473"/>
              <a:ext cx="1317" cy="499"/>
            </a:xfrm>
            <a:prstGeom prst="chevron">
              <a:avLst>
                <a:gd name="adj" fmla="val 65982"/>
              </a:avLst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dist="698500" dir="16200000" sy="-100000" rotWithShape="0">
                <a:schemeClr val="bg2">
                  <a:alpha val="50000"/>
                </a:schemeClr>
              </a:outerShdw>
            </a:effectLst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4" name="Text Box 48"/>
            <p:cNvSpPr txBox="1">
              <a:spLocks noChangeArrowheads="1"/>
            </p:cNvSpPr>
            <p:nvPr/>
          </p:nvSpPr>
          <p:spPr bwMode="auto">
            <a:xfrm>
              <a:off x="1427" y="1516"/>
              <a:ext cx="752" cy="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b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buFont typeface="Wingdings" charset="2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sz="1400" b="1" dirty="0">
                  <a:solidFill>
                    <a:schemeClr val="bg1"/>
                  </a:solidFill>
                </a:rPr>
                <a:t>Sequence quality control</a:t>
              </a:r>
            </a:p>
          </p:txBody>
        </p:sp>
      </p:grpSp>
      <p:sp>
        <p:nvSpPr>
          <p:cNvPr id="88" name="AutoShape 5"/>
          <p:cNvSpPr>
            <a:spLocks noChangeArrowheads="1"/>
          </p:cNvSpPr>
          <p:nvPr/>
        </p:nvSpPr>
        <p:spPr bwMode="auto">
          <a:xfrm>
            <a:off x="4105275" y="1340768"/>
            <a:ext cx="2233612" cy="792163"/>
          </a:xfrm>
          <a:prstGeom prst="chevron">
            <a:avLst>
              <a:gd name="adj" fmla="val 70491"/>
            </a:avLst>
          </a:prstGeom>
          <a:solidFill>
            <a:schemeClr val="accent1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60" name="Text Box 8"/>
          <p:cNvSpPr txBox="1">
            <a:spLocks noChangeArrowheads="1"/>
          </p:cNvSpPr>
          <p:nvPr/>
        </p:nvSpPr>
        <p:spPr bwMode="auto">
          <a:xfrm>
            <a:off x="2771800" y="1477452"/>
            <a:ext cx="1511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Clustering</a:t>
            </a:r>
          </a:p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(OTU)</a:t>
            </a:r>
          </a:p>
        </p:txBody>
      </p:sp>
      <p:sp>
        <p:nvSpPr>
          <p:cNvPr id="59" name="Text Box 7"/>
          <p:cNvSpPr txBox="1">
            <a:spLocks noChangeArrowheads="1"/>
          </p:cNvSpPr>
          <p:nvPr/>
        </p:nvSpPr>
        <p:spPr bwMode="auto">
          <a:xfrm>
            <a:off x="4572000" y="1496616"/>
            <a:ext cx="15113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b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buFont typeface="Wingdings" charset="2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400" b="1" dirty="0"/>
              <a:t>Taxonomic classification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17140" y="4360770"/>
            <a:ext cx="1279377" cy="1645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/>
          <p:cNvSpPr/>
          <p:nvPr/>
        </p:nvSpPr>
        <p:spPr>
          <a:xfrm>
            <a:off x="617140" y="4604715"/>
            <a:ext cx="1279377" cy="1645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/>
          <p:cNvSpPr/>
          <p:nvPr/>
        </p:nvSpPr>
        <p:spPr>
          <a:xfrm>
            <a:off x="617140" y="4848660"/>
            <a:ext cx="1279377" cy="16459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/>
          <p:cNvSpPr/>
          <p:nvPr/>
        </p:nvSpPr>
        <p:spPr>
          <a:xfrm>
            <a:off x="617140" y="5092605"/>
            <a:ext cx="1279377" cy="1645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Rectangle 18"/>
          <p:cNvSpPr/>
          <p:nvPr/>
        </p:nvSpPr>
        <p:spPr>
          <a:xfrm>
            <a:off x="617140" y="5336550"/>
            <a:ext cx="1279377" cy="1645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0" name="Rectangle 19"/>
          <p:cNvSpPr/>
          <p:nvPr/>
        </p:nvSpPr>
        <p:spPr>
          <a:xfrm>
            <a:off x="617140" y="5580494"/>
            <a:ext cx="1279377" cy="16459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755576" y="2327771"/>
            <a:ext cx="756126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16S </a:t>
            </a:r>
            <a:r>
              <a:rPr lang="en-US" sz="1600" dirty="0" err="1"/>
              <a:t>DNAs</a:t>
            </a:r>
            <a:r>
              <a:rPr lang="en-US" sz="1600" dirty="0"/>
              <a:t> assigned to taxonomy based on comparison to 16S </a:t>
            </a:r>
            <a:r>
              <a:rPr lang="en-US" sz="1600" dirty="0" err="1"/>
              <a:t>DNAs</a:t>
            </a:r>
            <a:r>
              <a:rPr lang="en-US" sz="1600" dirty="0"/>
              <a:t> of known</a:t>
            </a:r>
          </a:p>
          <a:p>
            <a:r>
              <a:rPr lang="en-US" sz="1600" dirty="0"/>
              <a:t>                  origin based on databases (using taxonomic classifier and BLAST)</a:t>
            </a: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2185839" y="4561384"/>
            <a:ext cx="374650" cy="336550"/>
          </a:xfrm>
          <a:custGeom>
            <a:avLst/>
            <a:gdLst>
              <a:gd name="T0" fmla="*/ 84534066 w 21600"/>
              <a:gd name="T1" fmla="*/ 0 h 21600"/>
              <a:gd name="T2" fmla="*/ 0 w 21600"/>
              <a:gd name="T3" fmla="*/ 40851810 h 21600"/>
              <a:gd name="T4" fmla="*/ 84534066 w 21600"/>
              <a:gd name="T5" fmla="*/ 81703620 h 21600"/>
              <a:gd name="T6" fmla="*/ 112711874 w 21600"/>
              <a:gd name="T7" fmla="*/ 40851810 h 21600"/>
              <a:gd name="T8" fmla="*/ 0 60000 65536"/>
              <a:gd name="T9" fmla="*/ 0 60000 65536"/>
              <a:gd name="T10" fmla="*/ 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gradFill rotWithShape="0">
            <a:gsLst>
              <a:gs pos="0">
                <a:srgbClr val="232323"/>
              </a:gs>
              <a:gs pos="100000">
                <a:schemeClr val="accent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2653109" y="3769221"/>
            <a:ext cx="4572000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Bacteria, </a:t>
            </a:r>
            <a:r>
              <a:rPr lang="en-US" sz="1600" dirty="0" err="1"/>
              <a:t>Proteobacteria</a:t>
            </a:r>
            <a:r>
              <a:rPr lang="en-US" sz="1600" dirty="0"/>
              <a:t>, …,   </a:t>
            </a:r>
            <a:r>
              <a:rPr lang="en-US" sz="1600" i="1" dirty="0"/>
              <a:t>E. coli</a:t>
            </a:r>
          </a:p>
          <a:p>
            <a:r>
              <a:rPr lang="en-US" sz="1600" dirty="0"/>
              <a:t>Bacteria, </a:t>
            </a:r>
            <a:r>
              <a:rPr lang="en-US" sz="1600" dirty="0" err="1"/>
              <a:t>Bacteroidetes</a:t>
            </a:r>
            <a:r>
              <a:rPr lang="en-US" sz="1600" dirty="0"/>
              <a:t>, …,    </a:t>
            </a:r>
            <a:r>
              <a:rPr lang="en-US" sz="1600" i="1" dirty="0"/>
              <a:t>B. </a:t>
            </a:r>
            <a:r>
              <a:rPr lang="en-US" sz="1600" i="1" dirty="0" err="1"/>
              <a:t>vulgatus</a:t>
            </a:r>
            <a:endParaRPr lang="en-US" sz="1600" i="1" dirty="0"/>
          </a:p>
          <a:p>
            <a:r>
              <a:rPr lang="en-US" sz="1600" dirty="0"/>
              <a:t>Bacteria, </a:t>
            </a:r>
            <a:r>
              <a:rPr lang="en-US" sz="1600" dirty="0" err="1"/>
              <a:t>Firmicutes</a:t>
            </a:r>
            <a:r>
              <a:rPr lang="en-US" sz="1600" dirty="0"/>
              <a:t>, …,         </a:t>
            </a:r>
            <a:r>
              <a:rPr lang="en-US" sz="1600" i="1" dirty="0"/>
              <a:t>C. </a:t>
            </a:r>
            <a:r>
              <a:rPr lang="en-US" sz="1600" i="1" dirty="0" err="1"/>
              <a:t>difficiles</a:t>
            </a:r>
            <a:endParaRPr lang="en-US" sz="1600" i="1" dirty="0"/>
          </a:p>
          <a:p>
            <a:r>
              <a:rPr lang="en-US" sz="1600" dirty="0"/>
              <a:t>Bacteria, </a:t>
            </a:r>
            <a:r>
              <a:rPr lang="en-US" sz="1600" dirty="0" err="1"/>
              <a:t>Proteobacteria</a:t>
            </a:r>
            <a:r>
              <a:rPr lang="en-US" sz="1600" dirty="0"/>
              <a:t>, …,  </a:t>
            </a:r>
            <a:r>
              <a:rPr lang="en-US" sz="1600" i="1" dirty="0"/>
              <a:t>E. coli</a:t>
            </a:r>
          </a:p>
          <a:p>
            <a:r>
              <a:rPr lang="en-US" sz="1600" dirty="0" err="1"/>
              <a:t>Archaea</a:t>
            </a:r>
            <a:r>
              <a:rPr lang="en-US" sz="1600" dirty="0"/>
              <a:t>, </a:t>
            </a:r>
            <a:r>
              <a:rPr lang="en-US" sz="1600" dirty="0" err="1"/>
              <a:t>Euryarchaeota</a:t>
            </a:r>
            <a:r>
              <a:rPr lang="en-US" sz="1600" dirty="0"/>
              <a:t> , …, </a:t>
            </a:r>
            <a:r>
              <a:rPr lang="en-US" sz="1600" i="1" dirty="0"/>
              <a:t>M. </a:t>
            </a:r>
            <a:r>
              <a:rPr lang="en-US" sz="1600" i="1" dirty="0" err="1"/>
              <a:t>marisnigri</a:t>
            </a:r>
            <a:endParaRPr lang="en-US" sz="1600" i="1" dirty="0"/>
          </a:p>
          <a:p>
            <a:r>
              <a:rPr lang="en-US" sz="1600" dirty="0"/>
              <a:t>Bacteria, </a:t>
            </a:r>
            <a:r>
              <a:rPr lang="en-US" sz="1600" dirty="0" err="1"/>
              <a:t>Firmicutes</a:t>
            </a:r>
            <a:r>
              <a:rPr lang="en-US" sz="1600" dirty="0"/>
              <a:t>, …,         </a:t>
            </a:r>
            <a:r>
              <a:rPr lang="en-US" sz="1600" i="1" dirty="0"/>
              <a:t>C. </a:t>
            </a:r>
            <a:r>
              <a:rPr lang="en-US" sz="1600" i="1" dirty="0" err="1"/>
              <a:t>difficiles</a:t>
            </a:r>
            <a:endParaRPr lang="en-US" sz="1600" i="1" dirty="0"/>
          </a:p>
          <a:p>
            <a:r>
              <a:rPr lang="en-US" sz="1600" dirty="0"/>
              <a:t>Bacteria, </a:t>
            </a:r>
            <a:r>
              <a:rPr lang="en-US" sz="1600" dirty="0" err="1"/>
              <a:t>Proteobacteria</a:t>
            </a:r>
            <a:r>
              <a:rPr lang="en-US" sz="1600" dirty="0"/>
              <a:t>, …,  </a:t>
            </a:r>
            <a:r>
              <a:rPr lang="en-US" sz="1600" i="1" dirty="0"/>
              <a:t>E. coli</a:t>
            </a:r>
          </a:p>
          <a:p>
            <a:r>
              <a:rPr lang="en-US" sz="1600" dirty="0" err="1"/>
              <a:t>Archaea</a:t>
            </a:r>
            <a:r>
              <a:rPr lang="en-US" sz="1600" dirty="0"/>
              <a:t>, </a:t>
            </a:r>
            <a:r>
              <a:rPr lang="en-US" sz="1600" dirty="0" err="1"/>
              <a:t>Euryarchaeota</a:t>
            </a:r>
            <a:r>
              <a:rPr lang="en-US" sz="1600" dirty="0"/>
              <a:t>, …,  </a:t>
            </a:r>
            <a:r>
              <a:rPr lang="en-US" sz="1600" i="1" dirty="0"/>
              <a:t>M. </a:t>
            </a:r>
            <a:r>
              <a:rPr lang="en-US" sz="1600" i="1" dirty="0" err="1"/>
              <a:t>marisnigri</a:t>
            </a:r>
            <a:endParaRPr lang="en-US" sz="1600" i="1" dirty="0"/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787251" y="3192959"/>
            <a:ext cx="12319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600"/>
              <a:t>16S DNA</a:t>
            </a:r>
          </a:p>
          <a:p>
            <a:r>
              <a:rPr lang="en-US" sz="1600"/>
              <a:t>sequences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17140" y="3872880"/>
            <a:ext cx="1279377" cy="1645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TextBox 25"/>
          <p:cNvSpPr txBox="1"/>
          <p:nvPr/>
        </p:nvSpPr>
        <p:spPr>
          <a:xfrm>
            <a:off x="672381" y="3816968"/>
            <a:ext cx="14599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ACTGACGATA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72806" y="5276510"/>
            <a:ext cx="1346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TTGCATTGATC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8967" y="4546739"/>
            <a:ext cx="14564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TTGCATTGATC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08805" y="4789996"/>
            <a:ext cx="15932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CTGATCTACG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72805" y="4303482"/>
            <a:ext cx="1557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CATCTACGGC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8806" y="5033253"/>
            <a:ext cx="13103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ACTGACGATA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72806" y="5519768"/>
            <a:ext cx="1439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GAGTACTGATA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17140" y="4116825"/>
            <a:ext cx="1279377" cy="16459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4" name="TextBox 33"/>
          <p:cNvSpPr txBox="1"/>
          <p:nvPr/>
        </p:nvSpPr>
        <p:spPr>
          <a:xfrm>
            <a:off x="663202" y="4060225"/>
            <a:ext cx="14493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/>
              <a:t>TGATGGATCTA</a:t>
            </a:r>
          </a:p>
        </p:txBody>
      </p:sp>
      <p:pic>
        <p:nvPicPr>
          <p:cNvPr id="11266" name="Picture 2" descr="Bildergebnis fÃ¼r taxonom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014" y="3685789"/>
            <a:ext cx="2346645" cy="187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342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Analysis pipeline</a:t>
            </a:r>
          </a:p>
        </p:txBody>
      </p:sp>
      <p:sp>
        <p:nvSpPr>
          <p:cNvPr id="56" name="AutoShape 3"/>
          <p:cNvSpPr>
            <a:spLocks noChangeArrowheads="1"/>
          </p:cNvSpPr>
          <p:nvPr/>
        </p:nvSpPr>
        <p:spPr bwMode="auto">
          <a:xfrm>
            <a:off x="5835650" y="1495897"/>
            <a:ext cx="1944687" cy="792162"/>
          </a:xfrm>
          <a:prstGeom prst="chevron">
            <a:avLst>
              <a:gd name="adj" fmla="val 61373"/>
            </a:avLst>
          </a:prstGeom>
          <a:solidFill>
            <a:schemeClr val="accent1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57" name="AutoShape 5"/>
          <p:cNvSpPr>
            <a:spLocks noChangeArrowheads="1"/>
          </p:cNvSpPr>
          <p:nvPr/>
        </p:nvSpPr>
        <p:spPr bwMode="auto">
          <a:xfrm>
            <a:off x="4105275" y="1484784"/>
            <a:ext cx="2233612" cy="792163"/>
          </a:xfrm>
          <a:prstGeom prst="chevron">
            <a:avLst>
              <a:gd name="adj" fmla="val 70491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58" name="AutoShape 6"/>
          <p:cNvSpPr>
            <a:spLocks noChangeArrowheads="1"/>
          </p:cNvSpPr>
          <p:nvPr/>
        </p:nvSpPr>
        <p:spPr bwMode="auto">
          <a:xfrm>
            <a:off x="2447925" y="1484784"/>
            <a:ext cx="2163762" cy="792163"/>
          </a:xfrm>
          <a:prstGeom prst="chevron">
            <a:avLst>
              <a:gd name="adj" fmla="val 68287"/>
            </a:avLst>
          </a:prstGeom>
          <a:solidFill>
            <a:schemeClr val="bg1">
              <a:lumMod val="85000"/>
            </a:schemeClr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59" name="Text Box 7"/>
          <p:cNvSpPr txBox="1">
            <a:spLocks noChangeArrowheads="1"/>
          </p:cNvSpPr>
          <p:nvPr/>
        </p:nvSpPr>
        <p:spPr bwMode="auto">
          <a:xfrm>
            <a:off x="2811462" y="1638772"/>
            <a:ext cx="15113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b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buFont typeface="Wingdings" charset="2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400" b="1" dirty="0">
                <a:solidFill>
                  <a:schemeClr val="bg1"/>
                </a:solidFill>
              </a:rPr>
              <a:t>Taxonomic classification</a:t>
            </a:r>
          </a:p>
        </p:txBody>
      </p:sp>
      <p:sp>
        <p:nvSpPr>
          <p:cNvPr id="60" name="Text Box 8"/>
          <p:cNvSpPr txBox="1">
            <a:spLocks noChangeArrowheads="1"/>
          </p:cNvSpPr>
          <p:nvPr/>
        </p:nvSpPr>
        <p:spPr bwMode="auto">
          <a:xfrm>
            <a:off x="4395787" y="1567334"/>
            <a:ext cx="15113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Clustering</a:t>
            </a:r>
          </a:p>
          <a:p>
            <a:pPr algn="ctr" eaLnBrk="1" hangingPunct="1"/>
            <a:r>
              <a:rPr lang="en-US" sz="1400" b="1" dirty="0">
                <a:solidFill>
                  <a:schemeClr val="bg1"/>
                </a:solidFill>
                <a:ea typeface="Arial" charset="0"/>
                <a:cs typeface="Arial" charset="0"/>
              </a:rPr>
              <a:t>(OTU)</a:t>
            </a:r>
          </a:p>
        </p:txBody>
      </p:sp>
      <p:sp>
        <p:nvSpPr>
          <p:cNvPr id="61" name="Text Box 9"/>
          <p:cNvSpPr txBox="1">
            <a:spLocks noChangeArrowheads="1"/>
          </p:cNvSpPr>
          <p:nvPr/>
        </p:nvSpPr>
        <p:spPr bwMode="auto">
          <a:xfrm>
            <a:off x="6049962" y="1543522"/>
            <a:ext cx="15113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400" b="1" dirty="0">
                <a:ea typeface="Arial" charset="0"/>
                <a:cs typeface="Arial" charset="0"/>
              </a:rPr>
              <a:t>Data </a:t>
            </a:r>
          </a:p>
          <a:p>
            <a:pPr algn="ctr" eaLnBrk="1" hangingPunct="1"/>
            <a:r>
              <a:rPr lang="en-US" sz="1400" b="1" dirty="0">
                <a:ea typeface="Arial" charset="0"/>
                <a:cs typeface="Arial" charset="0"/>
              </a:rPr>
              <a:t>Mining</a:t>
            </a:r>
          </a:p>
          <a:p>
            <a:pPr algn="ctr" eaLnBrk="1" hangingPunct="1"/>
            <a:r>
              <a:rPr lang="en-US" sz="1400" b="1" dirty="0">
                <a:ea typeface="Arial" charset="0"/>
                <a:cs typeface="Arial" charset="0"/>
              </a:rPr>
              <a:t>Vis</a:t>
            </a:r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792162" y="1484784"/>
            <a:ext cx="2162175" cy="792163"/>
            <a:chOff x="1200" y="1473"/>
            <a:chExt cx="1317" cy="499"/>
          </a:xfrm>
          <a:solidFill>
            <a:schemeClr val="bg1">
              <a:lumMod val="85000"/>
            </a:schemeClr>
          </a:solidFill>
        </p:grpSpPr>
        <p:sp>
          <p:nvSpPr>
            <p:cNvPr id="63" name="AutoShape 47"/>
            <p:cNvSpPr>
              <a:spLocks noChangeArrowheads="1"/>
            </p:cNvSpPr>
            <p:nvPr/>
          </p:nvSpPr>
          <p:spPr bwMode="auto">
            <a:xfrm>
              <a:off x="1200" y="1473"/>
              <a:ext cx="1317" cy="499"/>
            </a:xfrm>
            <a:prstGeom prst="chevron">
              <a:avLst>
                <a:gd name="adj" fmla="val 65982"/>
              </a:avLst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dist="698500" dir="16200000" sy="-100000" rotWithShape="0">
                <a:schemeClr val="bg2">
                  <a:alpha val="50000"/>
                </a:schemeClr>
              </a:outerShdw>
            </a:effectLst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4" name="Text Box 48"/>
            <p:cNvSpPr txBox="1">
              <a:spLocks noChangeArrowheads="1"/>
            </p:cNvSpPr>
            <p:nvPr/>
          </p:nvSpPr>
          <p:spPr bwMode="auto">
            <a:xfrm>
              <a:off x="1427" y="1516"/>
              <a:ext cx="752" cy="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b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buFont typeface="Wingdings" charset="2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sz="1400" b="1" dirty="0">
                  <a:solidFill>
                    <a:schemeClr val="bg1"/>
                  </a:solidFill>
                </a:rPr>
                <a:t>Sequence quality control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DD8E49B-EF29-7A63-C47C-C3383D90D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3105666"/>
            <a:ext cx="3236913" cy="113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06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Analysis pipeline</a:t>
            </a: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6051677" y="1279870"/>
            <a:ext cx="1944687" cy="792162"/>
          </a:xfrm>
          <a:prstGeom prst="chevron">
            <a:avLst>
              <a:gd name="adj" fmla="val 61373"/>
            </a:avLst>
          </a:prstGeom>
          <a:solidFill>
            <a:schemeClr val="accent1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4321299" y="1268760"/>
            <a:ext cx="2233612" cy="792163"/>
          </a:xfrm>
          <a:prstGeom prst="chevron">
            <a:avLst>
              <a:gd name="adj" fmla="val 70491"/>
            </a:avLst>
          </a:prstGeom>
          <a:solidFill>
            <a:schemeClr val="accent1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2663949" y="1268760"/>
            <a:ext cx="2163763" cy="792163"/>
          </a:xfrm>
          <a:prstGeom prst="chevron">
            <a:avLst>
              <a:gd name="adj" fmla="val 68287"/>
            </a:avLst>
          </a:prstGeom>
          <a:solidFill>
            <a:schemeClr val="accent1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3027487" y="1422748"/>
            <a:ext cx="15113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b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400" b="1" dirty="0"/>
              <a:t>Taxonomic classification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4611811" y="1500499"/>
            <a:ext cx="15113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400" b="1" dirty="0">
                <a:ea typeface="Arial" charset="0"/>
                <a:cs typeface="Arial" charset="0"/>
              </a:rPr>
              <a:t>Clustering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265987" y="1327495"/>
            <a:ext cx="15113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400" b="1" dirty="0">
                <a:ea typeface="Arial" charset="0"/>
                <a:cs typeface="Arial" charset="0"/>
              </a:rPr>
              <a:t>Data </a:t>
            </a:r>
          </a:p>
          <a:p>
            <a:pPr algn="ctr" eaLnBrk="1" hangingPunct="1"/>
            <a:r>
              <a:rPr lang="en-US" sz="1400" b="1" dirty="0">
                <a:ea typeface="Arial" charset="0"/>
                <a:cs typeface="Arial" charset="0"/>
              </a:rPr>
              <a:t>Mining</a:t>
            </a:r>
          </a:p>
          <a:p>
            <a:pPr algn="ctr" eaLnBrk="1" hangingPunct="1"/>
            <a:r>
              <a:rPr lang="en-US" sz="1400" b="1" dirty="0">
                <a:ea typeface="Arial" charset="0"/>
                <a:cs typeface="Arial" charset="0"/>
              </a:rPr>
              <a:t>Vis</a:t>
            </a:r>
          </a:p>
        </p:txBody>
      </p:sp>
      <p:grpSp>
        <p:nvGrpSpPr>
          <p:cNvPr id="3" name="Group 46"/>
          <p:cNvGrpSpPr>
            <a:grpSpLocks/>
          </p:cNvGrpSpPr>
          <p:nvPr/>
        </p:nvGrpSpPr>
        <p:grpSpPr bwMode="auto">
          <a:xfrm>
            <a:off x="1008189" y="1268760"/>
            <a:ext cx="2162175" cy="792163"/>
            <a:chOff x="1200" y="1473"/>
            <a:chExt cx="1317" cy="499"/>
          </a:xfrm>
          <a:solidFill>
            <a:schemeClr val="accent1"/>
          </a:solidFill>
        </p:grpSpPr>
        <p:sp>
          <p:nvSpPr>
            <p:cNvPr id="12" name="AutoShape 47"/>
            <p:cNvSpPr>
              <a:spLocks noChangeArrowheads="1"/>
            </p:cNvSpPr>
            <p:nvPr/>
          </p:nvSpPr>
          <p:spPr bwMode="auto">
            <a:xfrm>
              <a:off x="1200" y="1473"/>
              <a:ext cx="1317" cy="499"/>
            </a:xfrm>
            <a:prstGeom prst="chevron">
              <a:avLst>
                <a:gd name="adj" fmla="val 65982"/>
              </a:avLst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dist="698500" dir="16200000" sy="-100000" rotWithShape="0">
                <a:schemeClr val="bg2">
                  <a:alpha val="50000"/>
                </a:schemeClr>
              </a:outerShdw>
            </a:effectLst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Text Box 48"/>
            <p:cNvSpPr txBox="1">
              <a:spLocks noChangeArrowheads="1"/>
            </p:cNvSpPr>
            <p:nvPr/>
          </p:nvSpPr>
          <p:spPr bwMode="auto">
            <a:xfrm>
              <a:off x="1427" y="1516"/>
              <a:ext cx="752" cy="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b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sz="1400" b="1" dirty="0"/>
                <a:t>Sequence quality control</a:t>
              </a:r>
            </a:p>
          </p:txBody>
        </p:sp>
      </p:grpSp>
      <p:sp>
        <p:nvSpPr>
          <p:cNvPr id="14" name="Left Brace 13"/>
          <p:cNvSpPr/>
          <p:nvPr/>
        </p:nvSpPr>
        <p:spPr>
          <a:xfrm rot="16200000">
            <a:off x="3431876" y="-115010"/>
            <a:ext cx="326638" cy="5055831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Left Brace 14"/>
          <p:cNvSpPr/>
          <p:nvPr/>
        </p:nvSpPr>
        <p:spPr>
          <a:xfrm rot="16200000">
            <a:off x="6736302" y="1636394"/>
            <a:ext cx="326638" cy="155302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Content Placeholder 22"/>
          <p:cNvSpPr txBox="1">
            <a:spLocks/>
          </p:cNvSpPr>
          <p:nvPr/>
        </p:nvSpPr>
        <p:spPr>
          <a:xfrm>
            <a:off x="1835696" y="3833760"/>
            <a:ext cx="3949824" cy="1747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Quality control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AU" dirty="0"/>
              <a:t>ASV formation</a:t>
            </a:r>
            <a:endParaRPr kumimoji="0" lang="en-AU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Taxonomic classification:</a:t>
            </a:r>
            <a:endParaRPr kumimoji="0" lang="en-AU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3794" name="AutoShape 2" descr="https://qiime2.org/assets/img/qiime2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3796" name="AutoShape 4" descr="Bildergebnis für qiime2"/>
          <p:cNvSpPr>
            <a:spLocks noChangeAspect="1" noChangeArrowheads="1"/>
          </p:cNvSpPr>
          <p:nvPr/>
        </p:nvSpPr>
        <p:spPr bwMode="auto">
          <a:xfrm>
            <a:off x="155575" y="-754063"/>
            <a:ext cx="3505200" cy="15716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3798" name="AutoShape 6" descr="Bildergebnis für qiime2"/>
          <p:cNvSpPr>
            <a:spLocks noChangeAspect="1" noChangeArrowheads="1"/>
          </p:cNvSpPr>
          <p:nvPr/>
        </p:nvSpPr>
        <p:spPr bwMode="auto">
          <a:xfrm>
            <a:off x="155575" y="-754063"/>
            <a:ext cx="3505200" cy="15716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33800" name="Picture 8" descr="https://hpc.nih.gov/apps/QIIME/qiime2_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2506820"/>
            <a:ext cx="2808312" cy="1259162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FF3A4-2766-D4E9-2EA4-8EEBFDBDE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461" y="2622683"/>
            <a:ext cx="3236913" cy="113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2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FE1CC-3E4F-25B6-946D-18BC163DB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F354F-4E78-5494-A001-3D8D8684C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It’s free</a:t>
            </a:r>
          </a:p>
          <a:p>
            <a:r>
              <a:rPr lang="en-AU" dirty="0"/>
              <a:t>Active development</a:t>
            </a:r>
          </a:p>
          <a:p>
            <a:r>
              <a:rPr lang="en-AU" dirty="0"/>
              <a:t>Reproducible analysis</a:t>
            </a:r>
          </a:p>
          <a:p>
            <a:r>
              <a:rPr lang="en-AU" dirty="0"/>
              <a:t>R can handle large datasets</a:t>
            </a:r>
          </a:p>
          <a:p>
            <a:r>
              <a:rPr lang="en-AU" dirty="0"/>
              <a:t>Collaborative</a:t>
            </a:r>
          </a:p>
          <a:p>
            <a:r>
              <a:rPr lang="en-AU" dirty="0"/>
              <a:t>Low risk of inadvertent data loss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A0809-61D4-2940-844C-5F1588619E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480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Affect of scabies infection on skin microbiome - Method</a:t>
            </a:r>
          </a:p>
        </p:txBody>
      </p:sp>
      <p:sp>
        <p:nvSpPr>
          <p:cNvPr id="98" name="Content Placeholder 97"/>
          <p:cNvSpPr>
            <a:spLocks noGrp="1"/>
          </p:cNvSpPr>
          <p:nvPr>
            <p:ph idx="1"/>
          </p:nvPr>
        </p:nvSpPr>
        <p:spPr>
          <a:xfrm>
            <a:off x="838200" y="1567333"/>
            <a:ext cx="4381872" cy="325587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Pig model </a:t>
            </a:r>
            <a:r>
              <a:rPr lang="en-US" b="0" dirty="0"/>
              <a:t>as a basis for human skin microbiota of patients infected with scabies mites</a:t>
            </a:r>
          </a:p>
          <a:p>
            <a:r>
              <a:rPr lang="en-US" dirty="0"/>
              <a:t>Three groups</a:t>
            </a:r>
          </a:p>
          <a:p>
            <a:pPr lvl="1"/>
            <a:r>
              <a:rPr lang="en-US" dirty="0"/>
              <a:t>C: control</a:t>
            </a:r>
          </a:p>
          <a:p>
            <a:pPr lvl="1"/>
            <a:r>
              <a:rPr lang="en-US" dirty="0"/>
              <a:t>M: mites, no dexamethosone</a:t>
            </a:r>
          </a:p>
          <a:p>
            <a:pPr lvl="1"/>
            <a:r>
              <a:rPr lang="en-US" dirty="0"/>
              <a:t>MD: mites, dexamethosone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87" name="Picture 2" descr="http://2.bp.blogspot.com/_ZdaCQ_uwVNo/TMSIY8MAeXI/AAAAAAAABpA/mU1zLnHJw8g/s1600/365+383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30416" y="1567333"/>
            <a:ext cx="3456384" cy="2592288"/>
          </a:xfrm>
          <a:prstGeom prst="rect">
            <a:avLst/>
          </a:prstGeom>
          <a:noFill/>
        </p:spPr>
      </p:pic>
      <p:sp>
        <p:nvSpPr>
          <p:cNvPr id="88" name="Rectangle 87"/>
          <p:cNvSpPr/>
          <p:nvPr/>
        </p:nvSpPr>
        <p:spPr>
          <a:xfrm>
            <a:off x="5508104" y="3068960"/>
            <a:ext cx="288032" cy="28803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89" name="Rectangle 88"/>
          <p:cNvSpPr/>
          <p:nvPr/>
        </p:nvSpPr>
        <p:spPr>
          <a:xfrm>
            <a:off x="6372200" y="3284984"/>
            <a:ext cx="288032" cy="288032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90" name="Rectangle 89"/>
          <p:cNvSpPr/>
          <p:nvPr/>
        </p:nvSpPr>
        <p:spPr>
          <a:xfrm>
            <a:off x="7668344" y="3502569"/>
            <a:ext cx="648072" cy="28803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MD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259632" y="5278036"/>
            <a:ext cx="69127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259632" y="5134020"/>
            <a:ext cx="0" cy="2964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139952" y="5138212"/>
            <a:ext cx="0" cy="2964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8172400" y="5129828"/>
            <a:ext cx="0" cy="2964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681244" y="4787860"/>
            <a:ext cx="962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Week 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65934" y="4760496"/>
            <a:ext cx="962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0</a:t>
            </a:r>
            <a:endParaRPr lang="en-AU" dirty="0"/>
          </a:p>
        </p:txBody>
      </p:sp>
      <p:sp>
        <p:nvSpPr>
          <p:cNvPr id="14" name="Rectangle 13"/>
          <p:cNvSpPr/>
          <p:nvPr/>
        </p:nvSpPr>
        <p:spPr>
          <a:xfrm>
            <a:off x="7778702" y="4768880"/>
            <a:ext cx="1091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Week 21</a:t>
            </a:r>
            <a:endParaRPr lang="en-AU" dirty="0"/>
          </a:p>
        </p:txBody>
      </p:sp>
      <p:sp>
        <p:nvSpPr>
          <p:cNvPr id="15" name="Rectangle 14"/>
          <p:cNvSpPr/>
          <p:nvPr/>
        </p:nvSpPr>
        <p:spPr>
          <a:xfrm>
            <a:off x="7308304" y="5426244"/>
            <a:ext cx="1693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Healed</a:t>
            </a:r>
          </a:p>
          <a:p>
            <a:pPr algn="ctr"/>
            <a:r>
              <a:rPr lang="en-US" dirty="0"/>
              <a:t> skin</a:t>
            </a:r>
            <a:endParaRPr lang="en-AU" dirty="0"/>
          </a:p>
        </p:txBody>
      </p:sp>
      <p:sp>
        <p:nvSpPr>
          <p:cNvPr id="16" name="Rectangle 15"/>
          <p:cNvSpPr/>
          <p:nvPr/>
        </p:nvSpPr>
        <p:spPr>
          <a:xfrm>
            <a:off x="3521838" y="5434628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Mild </a:t>
            </a:r>
          </a:p>
          <a:p>
            <a:pPr algn="ctr"/>
            <a:r>
              <a:rPr lang="en-US" dirty="0"/>
              <a:t>infestation</a:t>
            </a:r>
            <a:endParaRPr lang="en-AU" dirty="0"/>
          </a:p>
        </p:txBody>
      </p:sp>
      <p:sp>
        <p:nvSpPr>
          <p:cNvPr id="17" name="Rectangle 16"/>
          <p:cNvSpPr/>
          <p:nvPr/>
        </p:nvSpPr>
        <p:spPr>
          <a:xfrm>
            <a:off x="251520" y="5434628"/>
            <a:ext cx="24270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Before scabies infestation</a:t>
            </a:r>
            <a:endParaRPr lang="en-AU" dirty="0"/>
          </a:p>
        </p:txBody>
      </p:sp>
      <p:sp>
        <p:nvSpPr>
          <p:cNvPr id="18" name="Rectangle 17"/>
          <p:cNvSpPr/>
          <p:nvPr/>
        </p:nvSpPr>
        <p:spPr>
          <a:xfrm>
            <a:off x="5640020" y="5472410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Severe </a:t>
            </a:r>
          </a:p>
          <a:p>
            <a:pPr algn="ctr"/>
            <a:r>
              <a:rPr lang="en-US" dirty="0"/>
              <a:t>infestation</a:t>
            </a:r>
            <a:endParaRPr lang="en-AU" dirty="0"/>
          </a:p>
        </p:txBody>
      </p:sp>
      <p:sp>
        <p:nvSpPr>
          <p:cNvPr id="19" name="Rectangle 18"/>
          <p:cNvSpPr/>
          <p:nvPr/>
        </p:nvSpPr>
        <p:spPr>
          <a:xfrm>
            <a:off x="5697468" y="4755594"/>
            <a:ext cx="1091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Week 10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6228184" y="5134020"/>
            <a:ext cx="0" cy="2964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8" descr="https://encrypted-tbn3.gstatic.com/images?q=tbn:ANd9GcQd5iVs85Yg30LaNXdlCWlxnyAQYFBsMthjx_e50lM9DiyCBmRUtQ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11760" y="5306493"/>
            <a:ext cx="810636" cy="76608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22" name="Picture 21" descr="Week10_control 192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788472" y="5301208"/>
            <a:ext cx="920510" cy="69038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3" name="Picture 22" descr="week10_DexScabies_187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668970" y="5301208"/>
            <a:ext cx="911142" cy="68335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6" name="Picture 8" descr="https://encrypted-tbn3.gstatic.com/images?q=tbn:ANd9GcQd5iVs85Yg30LaNXdlCWlxnyAQYFBsMthjx_e50lM9DiyCBmRUtQ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54914" y="2685919"/>
            <a:ext cx="405318" cy="38304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27" name="Picture 8" descr="https://encrypted-tbn3.gstatic.com/images?q=tbn:ANd9GcQd5iVs85Yg30LaNXdlCWlxnyAQYFBsMthjx_e50lM9DiyCBmRUtQ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06323" y="2877439"/>
            <a:ext cx="405318" cy="38304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78850" name="Picture 2" descr="http://2.imimg.com/data2/AA/LS/MY-730787/immunosuppressant-pills-250x250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32842" y="2876906"/>
            <a:ext cx="383574" cy="3835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4397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 matrix file</a:t>
            </a:r>
          </a:p>
          <a:p>
            <a:r>
              <a:rPr lang="en-US" b="1" dirty="0"/>
              <a:t>Metadata file</a:t>
            </a:r>
          </a:p>
        </p:txBody>
      </p:sp>
    </p:spTree>
    <p:extLst>
      <p:ext uri="{BB962C8B-B14F-4D97-AF65-F5344CB8AC3E}">
        <p14:creationId xmlns:p14="http://schemas.microsoft.com/office/powerpoint/2010/main" val="2150390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 matrix file</a:t>
            </a:r>
          </a:p>
          <a:p>
            <a:pPr lvl="1"/>
            <a:r>
              <a:rPr lang="en-US" dirty="0"/>
              <a:t>Represents the frequency of each taxon in each sample.</a:t>
            </a:r>
          </a:p>
          <a:p>
            <a:pPr lvl="1"/>
            <a:r>
              <a:rPr lang="en-US" dirty="0"/>
              <a:t>Recommendation: non-normalized (raw) filtered read count</a:t>
            </a:r>
          </a:p>
        </p:txBody>
      </p:sp>
    </p:spTree>
    <p:extLst>
      <p:ext uri="{BB962C8B-B14F-4D97-AF65-F5344CB8AC3E}">
        <p14:creationId xmlns:p14="http://schemas.microsoft.com/office/powerpoint/2010/main" val="2476398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24744"/>
            <a:ext cx="7848600" cy="4525963"/>
          </a:xfrm>
        </p:spPr>
        <p:txBody>
          <a:bodyPr>
            <a:normAutofit/>
          </a:bodyPr>
          <a:lstStyle/>
          <a:p>
            <a:r>
              <a:rPr lang="en-US" b="1" dirty="0"/>
              <a:t>Data matrix file</a:t>
            </a:r>
          </a:p>
          <a:p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243136"/>
              </p:ext>
            </p:extLst>
          </p:nvPr>
        </p:nvGraphicFramePr>
        <p:xfrm>
          <a:off x="457201" y="1801416"/>
          <a:ext cx="8229599" cy="652280"/>
        </p:xfrm>
        <a:graphic>
          <a:graphicData uri="http://schemas.openxmlformats.org/drawingml/2006/table">
            <a:tbl>
              <a:tblPr/>
              <a:tblGrid>
                <a:gridCol w="521824">
                  <a:extLst>
                    <a:ext uri="{9D8B030D-6E8A-4147-A177-3AD203B41FA5}">
                      <a16:colId xmlns:a16="http://schemas.microsoft.com/office/drawing/2014/main" val="3491845664"/>
                    </a:ext>
                  </a:extLst>
                </a:gridCol>
                <a:gridCol w="1967711">
                  <a:extLst>
                    <a:ext uri="{9D8B030D-6E8A-4147-A177-3AD203B41FA5}">
                      <a16:colId xmlns:a16="http://schemas.microsoft.com/office/drawing/2014/main" val="455856118"/>
                    </a:ext>
                  </a:extLst>
                </a:gridCol>
                <a:gridCol w="521824">
                  <a:extLst>
                    <a:ext uri="{9D8B030D-6E8A-4147-A177-3AD203B41FA5}">
                      <a16:colId xmlns:a16="http://schemas.microsoft.com/office/drawing/2014/main" val="3070573716"/>
                    </a:ext>
                  </a:extLst>
                </a:gridCol>
                <a:gridCol w="521824">
                  <a:extLst>
                    <a:ext uri="{9D8B030D-6E8A-4147-A177-3AD203B41FA5}">
                      <a16:colId xmlns:a16="http://schemas.microsoft.com/office/drawing/2014/main" val="1398047607"/>
                    </a:ext>
                  </a:extLst>
                </a:gridCol>
                <a:gridCol w="521824">
                  <a:extLst>
                    <a:ext uri="{9D8B030D-6E8A-4147-A177-3AD203B41FA5}">
                      <a16:colId xmlns:a16="http://schemas.microsoft.com/office/drawing/2014/main" val="2659856845"/>
                    </a:ext>
                  </a:extLst>
                </a:gridCol>
                <a:gridCol w="521824">
                  <a:extLst>
                    <a:ext uri="{9D8B030D-6E8A-4147-A177-3AD203B41FA5}">
                      <a16:colId xmlns:a16="http://schemas.microsoft.com/office/drawing/2014/main" val="623892040"/>
                    </a:ext>
                  </a:extLst>
                </a:gridCol>
                <a:gridCol w="521824">
                  <a:extLst>
                    <a:ext uri="{9D8B030D-6E8A-4147-A177-3AD203B41FA5}">
                      <a16:colId xmlns:a16="http://schemas.microsoft.com/office/drawing/2014/main" val="2019883740"/>
                    </a:ext>
                  </a:extLst>
                </a:gridCol>
                <a:gridCol w="521824">
                  <a:extLst>
                    <a:ext uri="{9D8B030D-6E8A-4147-A177-3AD203B41FA5}">
                      <a16:colId xmlns:a16="http://schemas.microsoft.com/office/drawing/2014/main" val="1047909356"/>
                    </a:ext>
                  </a:extLst>
                </a:gridCol>
                <a:gridCol w="521824">
                  <a:extLst>
                    <a:ext uri="{9D8B030D-6E8A-4147-A177-3AD203B41FA5}">
                      <a16:colId xmlns:a16="http://schemas.microsoft.com/office/drawing/2014/main" val="1640371748"/>
                    </a:ext>
                  </a:extLst>
                </a:gridCol>
                <a:gridCol w="521824">
                  <a:extLst>
                    <a:ext uri="{9D8B030D-6E8A-4147-A177-3AD203B41FA5}">
                      <a16:colId xmlns:a16="http://schemas.microsoft.com/office/drawing/2014/main" val="149043874"/>
                    </a:ext>
                  </a:extLst>
                </a:gridCol>
                <a:gridCol w="521824">
                  <a:extLst>
                    <a:ext uri="{9D8B030D-6E8A-4147-A177-3AD203B41FA5}">
                      <a16:colId xmlns:a16="http://schemas.microsoft.com/office/drawing/2014/main" val="3037518918"/>
                    </a:ext>
                  </a:extLst>
                </a:gridCol>
                <a:gridCol w="521824">
                  <a:extLst>
                    <a:ext uri="{9D8B030D-6E8A-4147-A177-3AD203B41FA5}">
                      <a16:colId xmlns:a16="http://schemas.microsoft.com/office/drawing/2014/main" val="2095812243"/>
                    </a:ext>
                  </a:extLst>
                </a:gridCol>
                <a:gridCol w="521824">
                  <a:extLst>
                    <a:ext uri="{9D8B030D-6E8A-4147-A177-3AD203B41FA5}">
                      <a16:colId xmlns:a16="http://schemas.microsoft.com/office/drawing/2014/main" val="409359619"/>
                    </a:ext>
                  </a:extLst>
                </a:gridCol>
              </a:tblGrid>
              <a:tr h="16307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OTU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PS12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PS13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PS11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PS19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PS16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PS34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PS35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PS82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PS15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6490766"/>
                  </a:ext>
                </a:extLst>
              </a:tr>
              <a:tr h="16307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OTU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Bacteroidetes 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4548718"/>
                  </a:ext>
                </a:extLst>
              </a:tr>
              <a:tr h="16307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OTU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Firmicutes; Streptococcus 1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142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5853294"/>
                  </a:ext>
                </a:extLst>
              </a:tr>
              <a:tr h="16307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OTU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Firmicutes; Oscillibacter 2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8154" marR="8154" marT="815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8420734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72281"/>
              </p:ext>
            </p:extLst>
          </p:nvPr>
        </p:nvGraphicFramePr>
        <p:xfrm>
          <a:off x="457200" y="2665512"/>
          <a:ext cx="8229601" cy="571633"/>
        </p:xfrm>
        <a:graphic>
          <a:graphicData uri="http://schemas.openxmlformats.org/drawingml/2006/table">
            <a:tbl>
              <a:tblPr/>
              <a:tblGrid>
                <a:gridCol w="463096">
                  <a:extLst>
                    <a:ext uri="{9D8B030D-6E8A-4147-A177-3AD203B41FA5}">
                      <a16:colId xmlns:a16="http://schemas.microsoft.com/office/drawing/2014/main" val="17680807"/>
                    </a:ext>
                  </a:extLst>
                </a:gridCol>
                <a:gridCol w="1746257">
                  <a:extLst>
                    <a:ext uri="{9D8B030D-6E8A-4147-A177-3AD203B41FA5}">
                      <a16:colId xmlns:a16="http://schemas.microsoft.com/office/drawing/2014/main" val="2725292167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4123952820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779641120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917353051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1734799993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824876502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242174515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749432824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582013258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197433860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409892296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306494289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1192133887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764340812"/>
                    </a:ext>
                  </a:extLst>
                </a:gridCol>
              </a:tblGrid>
              <a:tr h="13748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Phylum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PS68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PS91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PS69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PS70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PS41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PS93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PS54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PS47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5239278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Phylum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Proteobacteria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2763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2827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1064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5377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942443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Phylum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Bacteroidetes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6493240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Phylum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Actinobacteria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22875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854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15667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6990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1958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2751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4709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6716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12064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12588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1095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1181601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232691"/>
              </p:ext>
            </p:extLst>
          </p:nvPr>
        </p:nvGraphicFramePr>
        <p:xfrm>
          <a:off x="457200" y="3454796"/>
          <a:ext cx="8229601" cy="578868"/>
        </p:xfrm>
        <a:graphic>
          <a:graphicData uri="http://schemas.openxmlformats.org/drawingml/2006/table">
            <a:tbl>
              <a:tblPr/>
              <a:tblGrid>
                <a:gridCol w="463096">
                  <a:extLst>
                    <a:ext uri="{9D8B030D-6E8A-4147-A177-3AD203B41FA5}">
                      <a16:colId xmlns:a16="http://schemas.microsoft.com/office/drawing/2014/main" val="2284177578"/>
                    </a:ext>
                  </a:extLst>
                </a:gridCol>
                <a:gridCol w="1746257">
                  <a:extLst>
                    <a:ext uri="{9D8B030D-6E8A-4147-A177-3AD203B41FA5}">
                      <a16:colId xmlns:a16="http://schemas.microsoft.com/office/drawing/2014/main" val="4273491903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367198570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656025927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212643945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1009655466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11168564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150580123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678947191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4129994850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908541660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642954198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836049632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888849676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650897262"/>
                    </a:ext>
                  </a:extLst>
                </a:gridCol>
              </a:tblGrid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PS68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PS91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PS69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PS70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PS41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PS93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PS54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PS47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3130257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Alphaproteobacteria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993884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Flavobacteria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1216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290350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Class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Bacilli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3577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4368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2099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38343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2158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5350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1052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7291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26505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2743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4158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3357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39643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6758737"/>
              </p:ext>
            </p:extLst>
          </p:nvPr>
        </p:nvGraphicFramePr>
        <p:xfrm>
          <a:off x="457200" y="4177680"/>
          <a:ext cx="8229601" cy="578868"/>
        </p:xfrm>
        <a:graphic>
          <a:graphicData uri="http://schemas.openxmlformats.org/drawingml/2006/table">
            <a:tbl>
              <a:tblPr/>
              <a:tblGrid>
                <a:gridCol w="463096">
                  <a:extLst>
                    <a:ext uri="{9D8B030D-6E8A-4147-A177-3AD203B41FA5}">
                      <a16:colId xmlns:a16="http://schemas.microsoft.com/office/drawing/2014/main" val="2082937745"/>
                    </a:ext>
                  </a:extLst>
                </a:gridCol>
                <a:gridCol w="1746257">
                  <a:extLst>
                    <a:ext uri="{9D8B030D-6E8A-4147-A177-3AD203B41FA5}">
                      <a16:colId xmlns:a16="http://schemas.microsoft.com/office/drawing/2014/main" val="3321725151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849478275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277857079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889174777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306517306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1845371301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309197440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53734987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401979967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910496146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4248969465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592565356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1345723456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208747859"/>
                    </a:ext>
                  </a:extLst>
                </a:gridCol>
              </a:tblGrid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PS68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PS91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PS69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PS70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PS41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PS93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PS54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PS47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077593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Erysipelotrichales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379765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Lactobacillales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1276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4297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36539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4833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6754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25947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1248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3262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1528571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Order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Actinomycetales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1105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22860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15663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6927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2612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4691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6553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12024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12577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385490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175151"/>
              </p:ext>
            </p:extLst>
          </p:nvPr>
        </p:nvGraphicFramePr>
        <p:xfrm>
          <a:off x="457200" y="4825752"/>
          <a:ext cx="8229601" cy="578868"/>
        </p:xfrm>
        <a:graphic>
          <a:graphicData uri="http://schemas.openxmlformats.org/drawingml/2006/table">
            <a:tbl>
              <a:tblPr/>
              <a:tblGrid>
                <a:gridCol w="463096">
                  <a:extLst>
                    <a:ext uri="{9D8B030D-6E8A-4147-A177-3AD203B41FA5}">
                      <a16:colId xmlns:a16="http://schemas.microsoft.com/office/drawing/2014/main" val="3508655242"/>
                    </a:ext>
                  </a:extLst>
                </a:gridCol>
                <a:gridCol w="1746257">
                  <a:extLst>
                    <a:ext uri="{9D8B030D-6E8A-4147-A177-3AD203B41FA5}">
                      <a16:colId xmlns:a16="http://schemas.microsoft.com/office/drawing/2014/main" val="3815899777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88873665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811910086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084713755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427046453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1342041923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476313347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48902195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907544212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4003632280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72071015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1221452961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4139971039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945954514"/>
                    </a:ext>
                  </a:extLst>
                </a:gridCol>
              </a:tblGrid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Family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PS68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PS91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PS69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PS70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PS41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PS93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PS54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PS47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154320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Family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Lactobacillaceae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2473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9498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9409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886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1777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8412844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Family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Corynebacteriaceae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15077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1869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9982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11202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772547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Family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Enterobacteriaceae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2655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0068541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128347"/>
              </p:ext>
            </p:extLst>
          </p:nvPr>
        </p:nvGraphicFramePr>
        <p:xfrm>
          <a:off x="457200" y="5545832"/>
          <a:ext cx="8229601" cy="578868"/>
        </p:xfrm>
        <a:graphic>
          <a:graphicData uri="http://schemas.openxmlformats.org/drawingml/2006/table">
            <a:tbl>
              <a:tblPr/>
              <a:tblGrid>
                <a:gridCol w="463096">
                  <a:extLst>
                    <a:ext uri="{9D8B030D-6E8A-4147-A177-3AD203B41FA5}">
                      <a16:colId xmlns:a16="http://schemas.microsoft.com/office/drawing/2014/main" val="3601882710"/>
                    </a:ext>
                  </a:extLst>
                </a:gridCol>
                <a:gridCol w="1746257">
                  <a:extLst>
                    <a:ext uri="{9D8B030D-6E8A-4147-A177-3AD203B41FA5}">
                      <a16:colId xmlns:a16="http://schemas.microsoft.com/office/drawing/2014/main" val="3771109688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881032116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4292470109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4072502338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1261334230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4214949910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623862098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955714489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4152208611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1691537804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1514912795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3027589629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2679804463"/>
                    </a:ext>
                  </a:extLst>
                </a:gridCol>
                <a:gridCol w="463096">
                  <a:extLst>
                    <a:ext uri="{9D8B030D-6E8A-4147-A177-3AD203B41FA5}">
                      <a16:colId xmlns:a16="http://schemas.microsoft.com/office/drawing/2014/main" val="1906735371"/>
                    </a:ext>
                  </a:extLst>
                </a:gridCol>
              </a:tblGrid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Genus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Header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PS68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PS91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PS69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2310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PS70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PS41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PS93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PS54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PS47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7260327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Genus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Streptococcus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860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1649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25660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4227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383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5859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4290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999717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Genus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Corynebacterium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15064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2509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4000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1851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9945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11181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971487"/>
                  </a:ext>
                </a:extLst>
              </a:tr>
              <a:tr h="1447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Genus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Staphylococcus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3151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332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1456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7236" marR="7236" marT="723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115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616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Microbes and parasites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600201"/>
            <a:ext cx="7848600" cy="2044824"/>
          </a:xfrm>
        </p:spPr>
        <p:txBody>
          <a:bodyPr>
            <a:normAutofit fontScale="92500"/>
          </a:bodyPr>
          <a:lstStyle/>
          <a:p>
            <a:r>
              <a:rPr lang="en-US" dirty="0"/>
              <a:t>Microbes (archaea, bacteria, fungi, protozoans, and viruses) play varied roles in host health</a:t>
            </a:r>
          </a:p>
          <a:p>
            <a:r>
              <a:rPr lang="en-US" dirty="0"/>
              <a:t>Parasites have been documented to disrupt their host microbiome (</a:t>
            </a:r>
            <a:r>
              <a:rPr lang="en-US" dirty="0" err="1"/>
              <a:t>Dheilly</a:t>
            </a:r>
            <a:r>
              <a:rPr lang="en-US" dirty="0"/>
              <a:t> et al, 2015) - Parasite Microbiome Project</a:t>
            </a:r>
          </a:p>
        </p:txBody>
      </p:sp>
      <p:sp>
        <p:nvSpPr>
          <p:cNvPr id="2062" name="AutoShape 14" descr="Bildergebnis für mice model"/>
          <p:cNvSpPr>
            <a:spLocks noChangeAspect="1" noChangeArrowheads="1"/>
          </p:cNvSpPr>
          <p:nvPr/>
        </p:nvSpPr>
        <p:spPr bwMode="auto">
          <a:xfrm>
            <a:off x="155575" y="-2613025"/>
            <a:ext cx="7981950" cy="54578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064" name="AutoShape 16" descr="Bildergebnis für mice model"/>
          <p:cNvSpPr>
            <a:spLocks noChangeAspect="1" noChangeArrowheads="1"/>
          </p:cNvSpPr>
          <p:nvPr/>
        </p:nvSpPr>
        <p:spPr bwMode="auto">
          <a:xfrm>
            <a:off x="251520" y="-2043608"/>
            <a:ext cx="7620000" cy="44196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067" name="AutoShape 19" descr="Bildergebnis für pig animal model"/>
          <p:cNvSpPr>
            <a:spLocks noChangeAspect="1" noChangeArrowheads="1"/>
          </p:cNvSpPr>
          <p:nvPr/>
        </p:nvSpPr>
        <p:spPr bwMode="auto">
          <a:xfrm>
            <a:off x="155575" y="-2171700"/>
            <a:ext cx="6172200" cy="45243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8112F6-AC21-F11F-9DC4-C4449A979EEE}"/>
              </a:ext>
            </a:extLst>
          </p:cNvPr>
          <p:cNvSpPr/>
          <p:nvPr/>
        </p:nvSpPr>
        <p:spPr>
          <a:xfrm>
            <a:off x="2627784" y="3827588"/>
            <a:ext cx="1296144" cy="6095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</a:t>
            </a:r>
            <a:endParaRPr lang="en-A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96C858-26AC-2046-2012-9E0BBDCDDB0A}"/>
              </a:ext>
            </a:extLst>
          </p:cNvPr>
          <p:cNvSpPr/>
          <p:nvPr/>
        </p:nvSpPr>
        <p:spPr>
          <a:xfrm>
            <a:off x="6116680" y="3827588"/>
            <a:ext cx="1152128" cy="6095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parasite</a:t>
            </a:r>
            <a:endParaRPr lang="en-A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69E08C-9435-E7A5-F1BA-08FBBD6AACCF}"/>
              </a:ext>
            </a:extLst>
          </p:cNvPr>
          <p:cNvSpPr/>
          <p:nvPr/>
        </p:nvSpPr>
        <p:spPr>
          <a:xfrm>
            <a:off x="4333732" y="4941168"/>
            <a:ext cx="1318387" cy="7200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microbiome</a:t>
            </a:r>
            <a:endParaRPr lang="en-AU" sz="16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1CEFE5-F4DA-0C1D-BC68-1129D478D3C9}"/>
              </a:ext>
            </a:extLst>
          </p:cNvPr>
          <p:cNvCxnSpPr/>
          <p:nvPr/>
        </p:nvCxnSpPr>
        <p:spPr>
          <a:xfrm>
            <a:off x="3671900" y="4509120"/>
            <a:ext cx="504056" cy="4320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117642-548E-C82D-0B3F-ABBE201CBD26}"/>
              </a:ext>
            </a:extLst>
          </p:cNvPr>
          <p:cNvCxnSpPr>
            <a:cxnSpLocks/>
          </p:cNvCxnSpPr>
          <p:nvPr/>
        </p:nvCxnSpPr>
        <p:spPr>
          <a:xfrm>
            <a:off x="4045700" y="4077072"/>
            <a:ext cx="18944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03D352-FC87-F10B-E4A0-887BCCB021C2}"/>
              </a:ext>
            </a:extLst>
          </p:cNvPr>
          <p:cNvCxnSpPr>
            <a:cxnSpLocks/>
          </p:cNvCxnSpPr>
          <p:nvPr/>
        </p:nvCxnSpPr>
        <p:spPr>
          <a:xfrm flipH="1">
            <a:off x="5809895" y="4567737"/>
            <a:ext cx="612068" cy="4498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5351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Metadata file</a:t>
            </a:r>
          </a:p>
          <a:p>
            <a:pPr lvl="1"/>
            <a:r>
              <a:rPr lang="en-US" dirty="0"/>
              <a:t>Meta information for each sample</a:t>
            </a:r>
          </a:p>
          <a:p>
            <a:pPr lvl="1"/>
            <a:r>
              <a:rPr lang="en-US" dirty="0"/>
              <a:t>Multiple optional explanatory variables (also called environmental variables) </a:t>
            </a:r>
          </a:p>
          <a:p>
            <a:pPr lvl="2"/>
            <a:r>
              <a:rPr lang="en-US" dirty="0"/>
              <a:t>variables manipulated by the experimenter (e.g. infected/uninfected), confounding factors (e.g. age, gender, BMI),</a:t>
            </a:r>
          </a:p>
          <a:p>
            <a:pPr lvl="2"/>
            <a:r>
              <a:rPr lang="en-US" dirty="0"/>
              <a:t>discrete (e.g. case/control, female/male, geography): non-numeric values</a:t>
            </a:r>
          </a:p>
          <a:p>
            <a:pPr lvl="2"/>
            <a:r>
              <a:rPr lang="en-US" dirty="0"/>
              <a:t>numeric (e.g. age, days after treatment, BMI, blood glucose level)</a:t>
            </a:r>
          </a:p>
          <a:p>
            <a:pPr lvl="2"/>
            <a:r>
              <a:rPr lang="en-US" dirty="0"/>
              <a:t>Missing values should be encoded as "NA". (not 0)</a:t>
            </a:r>
          </a:p>
        </p:txBody>
      </p:sp>
    </p:spTree>
    <p:extLst>
      <p:ext uri="{BB962C8B-B14F-4D97-AF65-F5344CB8AC3E}">
        <p14:creationId xmlns:p14="http://schemas.microsoft.com/office/powerpoint/2010/main" val="2983214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data</a:t>
            </a:r>
            <a:br>
              <a:rPr lang="en-US" dirty="0"/>
            </a:br>
            <a:r>
              <a:rPr lang="en-US" dirty="0"/>
              <a:t>-Metadata-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846796" y="1417645"/>
          <a:ext cx="4029464" cy="4826038"/>
        </p:xfrm>
        <a:graphic>
          <a:graphicData uri="http://schemas.openxmlformats.org/drawingml/2006/table">
            <a:tbl>
              <a:tblPr/>
              <a:tblGrid>
                <a:gridCol w="503683">
                  <a:extLst>
                    <a:ext uri="{9D8B030D-6E8A-4147-A177-3AD203B41FA5}">
                      <a16:colId xmlns:a16="http://schemas.microsoft.com/office/drawing/2014/main" val="661373874"/>
                    </a:ext>
                  </a:extLst>
                </a:gridCol>
                <a:gridCol w="503683">
                  <a:extLst>
                    <a:ext uri="{9D8B030D-6E8A-4147-A177-3AD203B41FA5}">
                      <a16:colId xmlns:a16="http://schemas.microsoft.com/office/drawing/2014/main" val="4148952168"/>
                    </a:ext>
                  </a:extLst>
                </a:gridCol>
                <a:gridCol w="503683">
                  <a:extLst>
                    <a:ext uri="{9D8B030D-6E8A-4147-A177-3AD203B41FA5}">
                      <a16:colId xmlns:a16="http://schemas.microsoft.com/office/drawing/2014/main" val="2540284898"/>
                    </a:ext>
                  </a:extLst>
                </a:gridCol>
                <a:gridCol w="503683">
                  <a:extLst>
                    <a:ext uri="{9D8B030D-6E8A-4147-A177-3AD203B41FA5}">
                      <a16:colId xmlns:a16="http://schemas.microsoft.com/office/drawing/2014/main" val="601031409"/>
                    </a:ext>
                  </a:extLst>
                </a:gridCol>
                <a:gridCol w="503683">
                  <a:extLst>
                    <a:ext uri="{9D8B030D-6E8A-4147-A177-3AD203B41FA5}">
                      <a16:colId xmlns:a16="http://schemas.microsoft.com/office/drawing/2014/main" val="2506772109"/>
                    </a:ext>
                  </a:extLst>
                </a:gridCol>
                <a:gridCol w="503683">
                  <a:extLst>
                    <a:ext uri="{9D8B030D-6E8A-4147-A177-3AD203B41FA5}">
                      <a16:colId xmlns:a16="http://schemas.microsoft.com/office/drawing/2014/main" val="517244765"/>
                    </a:ext>
                  </a:extLst>
                </a:gridCol>
                <a:gridCol w="503683">
                  <a:extLst>
                    <a:ext uri="{9D8B030D-6E8A-4147-A177-3AD203B41FA5}">
                      <a16:colId xmlns:a16="http://schemas.microsoft.com/office/drawing/2014/main" val="3153328608"/>
                    </a:ext>
                  </a:extLst>
                </a:gridCol>
                <a:gridCol w="503683">
                  <a:extLst>
                    <a:ext uri="{9D8B030D-6E8A-4147-A177-3AD203B41FA5}">
                      <a16:colId xmlns:a16="http://schemas.microsoft.com/office/drawing/2014/main" val="1603051990"/>
                    </a:ext>
                  </a:extLst>
                </a:gridCol>
              </a:tblGrid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sampleid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label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Pair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Group2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Include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Infection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Timepoint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9949403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PS15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M1.1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1505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M.tp1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 week0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SyDn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2871024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M2.1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1876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M.tp1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 week0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SyDn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3416848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PS14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M3.1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1883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M.tp1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 week0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SyDn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1304249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PS16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MD1.1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1875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MD.tp1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 week0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SyDy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878538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PS19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MD2.1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1885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MD.tp1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 week0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SyDy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4719600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PS17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MD3.1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1909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MD.tp1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 week0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SyDy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6641331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C1.1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C.tp1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 week0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2993945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PS24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C2.1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1874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C.tp1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 week0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769087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C3.1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C.tp1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 week0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9695144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M1.7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1505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M.tp2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 week7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SyDn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4556173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PS27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M2.7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1876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M.tp2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 week7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SyDn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207471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M3.7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1883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M.tp2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 week7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SyDn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9615561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MD1.7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1875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MD.tp2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 week7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SyDy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5009452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PS35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MD2.7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1885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MD.tp2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 week7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SyDy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0804275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PS33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MD3.7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1909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MD.tp2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 week7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SyDy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4807376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PS38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C1.7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C.tp2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 week7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8252565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PS40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C2.7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1874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C.tp2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 week7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3967428"/>
                  </a:ext>
                </a:extLst>
              </a:tr>
              <a:tr h="254002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PS37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C3.7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1882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C.tp2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 week7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TP-2</a:t>
                      </a:r>
                    </a:p>
                  </a:txBody>
                  <a:tcPr marL="6739" marR="6739" marT="673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9303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9333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B87B7-4E6E-386C-51E2-5896C32A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data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D33880-0F25-0A63-6629-4D16E109A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7" y="1525860"/>
            <a:ext cx="9526858" cy="410445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E60D0C-A2BE-D941-B168-8C6632661A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97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91962-3D86-C63D-90D0-127A9587E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 and normalization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01C3BC-B0E4-3398-AF3C-B8EFEAAE0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1061"/>
          <a:stretch/>
        </p:blipFill>
        <p:spPr>
          <a:xfrm>
            <a:off x="12567" y="1127149"/>
            <a:ext cx="9406023" cy="559432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68B3D6-03D5-BD64-ED62-B738AA0C03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111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Square root data transformation</a:t>
            </a:r>
          </a:p>
          <a:p>
            <a:pPr lvl="1"/>
            <a:r>
              <a:rPr lang="en-US" dirty="0"/>
              <a:t>Spreads out low abundant values: zoom in minor abundant microbes</a:t>
            </a:r>
          </a:p>
          <a:p>
            <a:pPr lvl="1"/>
            <a:r>
              <a:rPr lang="en-US" dirty="0"/>
              <a:t>Compresses highly abundant microbes</a:t>
            </a:r>
          </a:p>
          <a:p>
            <a:r>
              <a:rPr lang="en-US" dirty="0"/>
              <a:t>To normalize the distribution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843881"/>
            <a:ext cx="4038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02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pic>
        <p:nvPicPr>
          <p:cNvPr id="13314" name="Picture 2" descr="http://cgenome.net:8080/tempf/sec/calypso-1631195295616689873.session/calypso-8433806161048914271.qviz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55" y="1484784"/>
            <a:ext cx="4564189" cy="265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95199" y="1211335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Clustered </a:t>
            </a:r>
            <a:r>
              <a:rPr lang="en-US" dirty="0" err="1"/>
              <a:t>barchart</a:t>
            </a:r>
            <a:endParaRPr lang="en-US" dirty="0"/>
          </a:p>
        </p:txBody>
      </p:sp>
      <p:pic>
        <p:nvPicPr>
          <p:cNvPr id="13316" name="Picture 4" descr="legend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74" t="14987" r="13797" b="18207"/>
          <a:stretch/>
        </p:blipFill>
        <p:spPr bwMode="auto">
          <a:xfrm>
            <a:off x="3798267" y="1485038"/>
            <a:ext cx="936105" cy="2376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ttp://cgenome.net:8080/tempf/sec/calypso-1631195295616689873.session/calypso-6055714329952359859.qviz.png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55" y="4260229"/>
            <a:ext cx="4143754" cy="240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35696" y="4014624"/>
            <a:ext cx="2610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Areaplot</a:t>
            </a:r>
            <a:endParaRPr lang="en-US" dirty="0"/>
          </a:p>
        </p:txBody>
      </p:sp>
      <p:pic>
        <p:nvPicPr>
          <p:cNvPr id="13322" name="Picture 10" descr="http://cgenome.net:8080/tempf/sec/calypso-1631195295616689873.session/calypso-3413567846047814991.qviz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247" y="1659073"/>
            <a:ext cx="4056385" cy="2028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300192" y="121133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Bubbleplot</a:t>
            </a:r>
            <a:endParaRPr lang="en-US" dirty="0"/>
          </a:p>
        </p:txBody>
      </p:sp>
      <p:pic>
        <p:nvPicPr>
          <p:cNvPr id="13324" name="Picture 12" descr="http://cgenome.net:8080/tempf/sec/calypso-1631195295616689873.session/calypso-7330673535933910528.qviz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" r="16575" b="610"/>
          <a:stretch/>
        </p:blipFill>
        <p:spPr bwMode="auto">
          <a:xfrm>
            <a:off x="4734372" y="4312640"/>
            <a:ext cx="4201163" cy="1925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156176" y="4014624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Piechart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652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59DD1-9334-445A-508C-D06455CF4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Piechart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5AE49A-D428-F0D5-D67A-AB552CBEED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470494"/>
            <a:ext cx="9344738" cy="469481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0289A-771D-2660-28AF-FEEF3975E4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365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1CAC0-2E1F-0540-64ED-EF8DD1C5B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Piechart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4D2BD7-70A1-41BE-5AB5-9FAD9786C5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27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823885-3D31-3B52-BDB3-967B94102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06374"/>
            <a:ext cx="7848600" cy="431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485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AD8FB-17AB-0528-E21D-28CA28AFA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plot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0EC9B19-96B0-9AB6-69EA-CA285E7DF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17" y="1700809"/>
            <a:ext cx="8662683" cy="39532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9713F9-BEAC-F12F-C450-6075C4F6F0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507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A5FED-D43E-9F60-9C76-FF4DB2486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plot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8CED6-2D19-4C8C-7F49-4B56EEEC17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29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C6F342-2D68-66C9-7713-C682A44F6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1245932"/>
            <a:ext cx="7317410" cy="488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9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Microbes and parasites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600201"/>
            <a:ext cx="7848600" cy="3094038"/>
          </a:xfrm>
        </p:spPr>
        <p:txBody>
          <a:bodyPr>
            <a:normAutofit fontScale="92500" lnSpcReduction="10000"/>
          </a:bodyPr>
          <a:lstStyle/>
          <a:p>
            <a:pPr fontAlgn="base"/>
            <a:r>
              <a:rPr lang="en-US" dirty="0"/>
              <a:t>Roles of parasite-associated microbes in host diseases</a:t>
            </a:r>
          </a:p>
          <a:p>
            <a:pPr lvl="1" fontAlgn="base"/>
            <a:r>
              <a:rPr lang="en-US" dirty="0"/>
              <a:t>Enhanced nutritional environment (plant green-islands induced by moths / Wolbachia) </a:t>
            </a:r>
          </a:p>
          <a:p>
            <a:pPr lvl="1" fontAlgn="base"/>
            <a:r>
              <a:rPr lang="en-US" dirty="0"/>
              <a:t>Nutritional production (Coxiella like endosymbiont/ tick)</a:t>
            </a:r>
          </a:p>
          <a:p>
            <a:pPr lvl="1" fontAlgn="base"/>
            <a:r>
              <a:rPr lang="en-US" dirty="0"/>
              <a:t>Behavioral manipulation (wasp-associated virus on beetle)</a:t>
            </a:r>
          </a:p>
          <a:p>
            <a:pPr lvl="1" fontAlgn="base"/>
            <a:r>
              <a:rPr lang="en-US" dirty="0"/>
              <a:t>Increased inflammatory responses</a:t>
            </a:r>
          </a:p>
        </p:txBody>
      </p:sp>
      <p:sp>
        <p:nvSpPr>
          <p:cNvPr id="2062" name="AutoShape 14" descr="Bildergebnis für mice model"/>
          <p:cNvSpPr>
            <a:spLocks noChangeAspect="1" noChangeArrowheads="1"/>
          </p:cNvSpPr>
          <p:nvPr/>
        </p:nvSpPr>
        <p:spPr bwMode="auto">
          <a:xfrm>
            <a:off x="155575" y="-2613025"/>
            <a:ext cx="7981950" cy="54578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064" name="AutoShape 16" descr="Bildergebnis für mice model"/>
          <p:cNvSpPr>
            <a:spLocks noChangeAspect="1" noChangeArrowheads="1"/>
          </p:cNvSpPr>
          <p:nvPr/>
        </p:nvSpPr>
        <p:spPr bwMode="auto">
          <a:xfrm>
            <a:off x="251520" y="-2043608"/>
            <a:ext cx="7620000" cy="44196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sp>
        <p:nvSpPr>
          <p:cNvPr id="2067" name="AutoShape 19" descr="Bildergebnis für pig animal model"/>
          <p:cNvSpPr>
            <a:spLocks noChangeAspect="1" noChangeArrowheads="1"/>
          </p:cNvSpPr>
          <p:nvPr/>
        </p:nvSpPr>
        <p:spPr bwMode="auto">
          <a:xfrm>
            <a:off x="155575" y="-2171700"/>
            <a:ext cx="6172200" cy="45243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2050" name="Picture 2" descr="Wolbachia | Don't Forget the Roundabouts">
            <a:extLst>
              <a:ext uri="{FF2B5EF4-FFF2-40B4-BE49-F238E27FC236}">
                <a16:creationId xmlns:a16="http://schemas.microsoft.com/office/drawing/2014/main" id="{0EA5C3BA-B633-19A0-4203-C567853341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068359" y="5010567"/>
            <a:ext cx="2285032" cy="187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ymbiont-regulated serotonin biosynthesis modulates tick feeding activity -  ScienceDirect">
            <a:extLst>
              <a:ext uri="{FF2B5EF4-FFF2-40B4-BE49-F238E27FC236}">
                <a16:creationId xmlns:a16="http://schemas.microsoft.com/office/drawing/2014/main" id="{E2C7C349-0FA8-27EF-F106-2311662BA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496" y="4824543"/>
            <a:ext cx="1995537" cy="199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asp Zombifies Ladybugs Using Virus as Bio-Weapon—a First">
            <a:extLst>
              <a:ext uri="{FF2B5EF4-FFF2-40B4-BE49-F238E27FC236}">
                <a16:creationId xmlns:a16="http://schemas.microsoft.com/office/drawing/2014/main" id="{09928E8F-857B-98CD-C7B9-9B21CF4C2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211" y="47148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9117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E39BC-E2DD-28FD-0069-1D4D200B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barplot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F8A7A0-DA37-1C32-E76C-7343F1EDF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28" y="1434207"/>
            <a:ext cx="7772400" cy="16573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A3F7D6-972D-A298-30F1-95ECD5A300E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30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A458DC-DEBE-0795-0543-CD155A2F4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287" y="3115864"/>
            <a:ext cx="4474600" cy="374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7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0AF35-6E92-E253-62A1-1280E6B84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B017E4-CB28-9575-5945-FE03BECF2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196752"/>
            <a:ext cx="7848600" cy="249795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FFC5BF-C002-4D08-6C90-2F9D76C541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31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2F4CC5-8426-FF30-6CF5-56431CF75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7" y="3389746"/>
            <a:ext cx="6948264" cy="283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33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F69C3-81A0-478D-ABB3-7DEA0907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3F7A41E-B14A-5F23-5185-55A39ABB2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06" y="1340768"/>
            <a:ext cx="7705725" cy="31242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6A5330-9685-F439-B72A-C59D1B5EBD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87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DBE53-A498-5488-DC53-F308F1672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boxplot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B8878-D87B-612A-16C2-AB37D1EDFB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33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40B17F-6073-FE3F-A379-883937704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2824" y="1600200"/>
            <a:ext cx="529935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54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univariate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Parametric tests</a:t>
            </a:r>
          </a:p>
          <a:p>
            <a:pPr lvl="1"/>
            <a:r>
              <a:rPr lang="en-US" dirty="0"/>
              <a:t>Assume normal distributions</a:t>
            </a:r>
          </a:p>
          <a:p>
            <a:pPr lvl="1"/>
            <a:r>
              <a:rPr lang="en-US" dirty="0"/>
              <a:t>t-test (2 groups)</a:t>
            </a:r>
          </a:p>
          <a:p>
            <a:pPr lvl="1"/>
            <a:r>
              <a:rPr lang="en-US" dirty="0"/>
              <a:t>ANOVA (three or more groups)</a:t>
            </a:r>
          </a:p>
          <a:p>
            <a:r>
              <a:rPr lang="en-US" dirty="0"/>
              <a:t>Non-parametric test</a:t>
            </a:r>
          </a:p>
          <a:p>
            <a:pPr lvl="1"/>
            <a:r>
              <a:rPr lang="en-US" dirty="0"/>
              <a:t>They typically consider only the ranks of values (order of values) not the actual values themselves</a:t>
            </a:r>
          </a:p>
          <a:p>
            <a:pPr lvl="1"/>
            <a:r>
              <a:rPr lang="en-US" dirty="0"/>
              <a:t>Wilcoxon Rank Sum test</a:t>
            </a:r>
          </a:p>
          <a:p>
            <a:pPr lvl="1"/>
            <a:r>
              <a:rPr lang="en-US" dirty="0" err="1"/>
              <a:t>Kruskal</a:t>
            </a:r>
            <a:r>
              <a:rPr lang="en-US" dirty="0"/>
              <a:t> Wallis</a:t>
            </a:r>
          </a:p>
          <a:p>
            <a:pPr lvl="1"/>
            <a:r>
              <a:rPr lang="en-US" dirty="0"/>
              <a:t>No ways to control for confounding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193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for multiple tests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Alpha = 0.05 significance level</a:t>
            </a:r>
          </a:p>
          <a:p>
            <a:pPr lvl="1"/>
            <a:r>
              <a:rPr lang="en-US" dirty="0"/>
              <a:t>100 test on genus level: 5 genera will appear significant by chance</a:t>
            </a:r>
          </a:p>
          <a:p>
            <a:r>
              <a:rPr lang="en-US" dirty="0"/>
              <a:t>Type 1 error: Reject hypothesis that genus is similar but actually it should not be rejected</a:t>
            </a:r>
          </a:p>
          <a:p>
            <a:r>
              <a:rPr lang="en-US" dirty="0" err="1"/>
              <a:t>Bonferroni</a:t>
            </a:r>
            <a:r>
              <a:rPr lang="en-US" dirty="0"/>
              <a:t> correction</a:t>
            </a:r>
          </a:p>
          <a:p>
            <a:pPr lvl="1"/>
            <a:r>
              <a:rPr lang="en-US" dirty="0"/>
              <a:t>Strict</a:t>
            </a:r>
          </a:p>
          <a:p>
            <a:pPr lvl="1"/>
            <a:r>
              <a:rPr lang="en-US" dirty="0"/>
              <a:t>Divide alpha by the number of test (e.g. 100)</a:t>
            </a:r>
          </a:p>
          <a:p>
            <a:pPr lvl="1"/>
            <a:r>
              <a:rPr lang="en-US" dirty="0"/>
              <a:t>Controls the probability of having one or more false positives</a:t>
            </a:r>
          </a:p>
          <a:p>
            <a:r>
              <a:rPr lang="en-US" dirty="0"/>
              <a:t>Holm</a:t>
            </a:r>
          </a:p>
          <a:p>
            <a:pPr lvl="1"/>
            <a:r>
              <a:rPr lang="en-US" dirty="0"/>
              <a:t>Less conservative correction</a:t>
            </a:r>
          </a:p>
          <a:p>
            <a:pPr lvl="1"/>
            <a:r>
              <a:rPr lang="en-US" dirty="0"/>
              <a:t>Rank based</a:t>
            </a:r>
          </a:p>
          <a:p>
            <a:r>
              <a:rPr lang="en-US" dirty="0"/>
              <a:t>False discovery rate (FDR)</a:t>
            </a:r>
          </a:p>
          <a:p>
            <a:pPr lvl="1"/>
            <a:r>
              <a:rPr lang="en-US" dirty="0"/>
              <a:t>Commonly used in </a:t>
            </a:r>
            <a:r>
              <a:rPr lang="en-US" dirty="0" err="1"/>
              <a:t>microbiobiology</a:t>
            </a:r>
            <a:endParaRPr lang="en-US" dirty="0"/>
          </a:p>
          <a:p>
            <a:pPr lvl="1"/>
            <a:r>
              <a:rPr lang="en-US" dirty="0"/>
              <a:t>Expected rate of false positives (0.2: 20% hits are false positive)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8811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F7C91-C24E-30DC-8210-728C6C4C4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Paired t test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AA89C46-5C03-69F2-A3DE-079EC270C3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9672" y="1624012"/>
            <a:ext cx="5227712" cy="452596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88EE8-E5AF-7511-02FB-0B3871ABD49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3738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effect linear regression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789960F-F48D-52AA-38CA-79D6B1E16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0200"/>
            <a:ext cx="7848600" cy="31833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Analysis of longitudinal data (time series; repeated measures)</a:t>
            </a:r>
          </a:p>
          <a:p>
            <a:r>
              <a:rPr lang="en-US" dirty="0"/>
              <a:t>outcome ~ fixed effect + random effect</a:t>
            </a:r>
          </a:p>
          <a:p>
            <a:pPr lvl="1"/>
            <a:r>
              <a:rPr lang="en-US" dirty="0"/>
              <a:t>outcome: predictor, dependent variable </a:t>
            </a:r>
          </a:p>
          <a:p>
            <a:pPr lvl="1"/>
            <a:r>
              <a:rPr lang="en-US" dirty="0"/>
              <a:t>Fixed effect are variables that may have effect on response variable (explanatory variables)</a:t>
            </a:r>
          </a:p>
          <a:p>
            <a:pPr lvl="1"/>
            <a:r>
              <a:rPr lang="en-US" dirty="0"/>
              <a:t>Random effects are random variables that may not be independent, and which are controlled (grouping factors)</a:t>
            </a:r>
          </a:p>
          <a:p>
            <a:pPr lvl="1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7196FA-C4D5-00EA-B62A-BDE6164D28C5}"/>
              </a:ext>
            </a:extLst>
          </p:cNvPr>
          <p:cNvCxnSpPr/>
          <p:nvPr/>
        </p:nvCxnSpPr>
        <p:spPr>
          <a:xfrm>
            <a:off x="2627784" y="5013176"/>
            <a:ext cx="0" cy="86409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166236-3D1A-DFFA-C1C2-1AE077AF22AA}"/>
              </a:ext>
            </a:extLst>
          </p:cNvPr>
          <p:cNvCxnSpPr>
            <a:cxnSpLocks/>
          </p:cNvCxnSpPr>
          <p:nvPr/>
        </p:nvCxnSpPr>
        <p:spPr>
          <a:xfrm flipH="1">
            <a:off x="2627784" y="5890861"/>
            <a:ext cx="12157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05EA5F1C-0A7F-010E-1259-9C6BBD3F01F1}"/>
              </a:ext>
            </a:extLst>
          </p:cNvPr>
          <p:cNvSpPr/>
          <p:nvPr/>
        </p:nvSpPr>
        <p:spPr>
          <a:xfrm>
            <a:off x="2843808" y="5733256"/>
            <a:ext cx="72000" cy="72008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Star: 5 Points 15">
            <a:extLst>
              <a:ext uri="{FF2B5EF4-FFF2-40B4-BE49-F238E27FC236}">
                <a16:creationId xmlns:a16="http://schemas.microsoft.com/office/drawing/2014/main" id="{4F15F747-C122-A80E-4571-4BC028F20303}"/>
              </a:ext>
            </a:extLst>
          </p:cNvPr>
          <p:cNvSpPr/>
          <p:nvPr/>
        </p:nvSpPr>
        <p:spPr>
          <a:xfrm>
            <a:off x="3491888" y="5373216"/>
            <a:ext cx="72000" cy="72008"/>
          </a:xfrm>
          <a:prstGeom prst="star5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Flowchart: Decision 16">
            <a:extLst>
              <a:ext uri="{FF2B5EF4-FFF2-40B4-BE49-F238E27FC236}">
                <a16:creationId xmlns:a16="http://schemas.microsoft.com/office/drawing/2014/main" id="{18141E9A-8F7C-3715-1793-A1393A105876}"/>
              </a:ext>
            </a:extLst>
          </p:cNvPr>
          <p:cNvSpPr/>
          <p:nvPr/>
        </p:nvSpPr>
        <p:spPr>
          <a:xfrm>
            <a:off x="2843808" y="5373216"/>
            <a:ext cx="72016" cy="119051"/>
          </a:xfrm>
          <a:prstGeom prst="flowChartDecisi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Flowchart: Decision 17">
            <a:extLst>
              <a:ext uri="{FF2B5EF4-FFF2-40B4-BE49-F238E27FC236}">
                <a16:creationId xmlns:a16="http://schemas.microsoft.com/office/drawing/2014/main" id="{1F48DC67-3269-58DC-2DDC-81C4240DB9F9}"/>
              </a:ext>
            </a:extLst>
          </p:cNvPr>
          <p:cNvSpPr/>
          <p:nvPr/>
        </p:nvSpPr>
        <p:spPr>
          <a:xfrm>
            <a:off x="3491872" y="5229200"/>
            <a:ext cx="72016" cy="119051"/>
          </a:xfrm>
          <a:prstGeom prst="flowChartDecisi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551801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reduction measures for</a:t>
            </a:r>
          </a:p>
          <a:p>
            <a:pPr lvl="1"/>
            <a:r>
              <a:rPr lang="en-US" dirty="0"/>
              <a:t>Summarizing large number of observations</a:t>
            </a:r>
          </a:p>
          <a:p>
            <a:pPr lvl="1"/>
            <a:r>
              <a:rPr lang="en-US" dirty="0"/>
              <a:t>Visualizing many interconnected variables in compact a manner</a:t>
            </a:r>
          </a:p>
          <a:p>
            <a:r>
              <a:rPr lang="en-US" dirty="0"/>
              <a:t>Alpha diversity: Species richness within a sample (e.g. Shannon diversity)</a:t>
            </a:r>
          </a:p>
          <a:p>
            <a:r>
              <a:rPr lang="en-US" dirty="0"/>
              <a:t>Beta diversity: species composition across a collection of samples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068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Hierarchical cluster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50904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Placing objects in groups, called </a:t>
            </a:r>
            <a:r>
              <a:rPr lang="en-US" b="1" dirty="0"/>
              <a:t>clusters</a:t>
            </a:r>
          </a:p>
          <a:p>
            <a:r>
              <a:rPr lang="en-US" dirty="0"/>
              <a:t>Attempts to find a </a:t>
            </a:r>
            <a:r>
              <a:rPr lang="en-US" i="1" dirty="0"/>
              <a:t>good</a:t>
            </a:r>
            <a:r>
              <a:rPr lang="en-US" dirty="0"/>
              <a:t> grouping of objects based on a distance matrix in a </a:t>
            </a:r>
            <a:r>
              <a:rPr lang="en-US" b="1" dirty="0"/>
              <a:t>hierarchical manner </a:t>
            </a:r>
          </a:p>
          <a:p>
            <a:r>
              <a:rPr lang="en-US" dirty="0"/>
              <a:t>Similarities between objects within these groups should be larger than those between groups</a:t>
            </a:r>
          </a:p>
          <a:p>
            <a:r>
              <a:rPr lang="en-US" dirty="0"/>
              <a:t>Definition of a cluster varies</a:t>
            </a:r>
          </a:p>
          <a:p>
            <a:r>
              <a:rPr lang="en-US" dirty="0"/>
              <a:t>May be presented as a </a:t>
            </a:r>
            <a:r>
              <a:rPr lang="en-US" b="1" dirty="0" err="1"/>
              <a:t>dendrogram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2521" y="1938535"/>
            <a:ext cx="3301479" cy="384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835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study microbiota</a:t>
            </a:r>
            <a:endParaRPr lang="en-AU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323528" y="1340768"/>
            <a:ext cx="2556555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Gene-targeted approach</a:t>
            </a:r>
          </a:p>
        </p:txBody>
      </p:sp>
      <p:sp>
        <p:nvSpPr>
          <p:cNvPr id="19" name="Text Placeholder 4"/>
          <p:cNvSpPr txBox="1">
            <a:spLocks/>
          </p:cNvSpPr>
          <p:nvPr/>
        </p:nvSpPr>
        <p:spPr>
          <a:xfrm>
            <a:off x="2483768" y="1340768"/>
            <a:ext cx="3450059" cy="82391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Whole genome</a:t>
            </a:r>
            <a:r>
              <a:rPr lang="en-US" sz="2800" dirty="0"/>
              <a:t> shotgun strategy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0" name="Text Placeholder 4"/>
          <p:cNvSpPr txBox="1">
            <a:spLocks/>
          </p:cNvSpPr>
          <p:nvPr/>
        </p:nvSpPr>
        <p:spPr>
          <a:xfrm>
            <a:off x="6156175" y="1340768"/>
            <a:ext cx="2987825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RNA sequencing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0888"/>
            <a:ext cx="2991350" cy="360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769" y="2421288"/>
            <a:ext cx="3101682" cy="360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871" y="2421288"/>
            <a:ext cx="3140129" cy="3600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03648" y="2780928"/>
            <a:ext cx="150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PCR amplified gene</a:t>
            </a:r>
          </a:p>
        </p:txBody>
      </p:sp>
    </p:spTree>
    <p:extLst>
      <p:ext uri="{BB962C8B-B14F-4D97-AF65-F5344CB8AC3E}">
        <p14:creationId xmlns:p14="http://schemas.microsoft.com/office/powerpoint/2010/main" val="2953713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84972-2C56-EA04-53C7-5B4AF3BF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Beta diversity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DE57155-BD0B-A366-FF82-11E97E398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504" y="1077466"/>
            <a:ext cx="7010400" cy="23241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2612B-2BB6-7DDD-C08B-E6A69A6D170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40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128B29-6E5A-E198-F98B-AD126E53B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258680"/>
            <a:ext cx="7740352" cy="309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80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Metrics: </a:t>
            </a:r>
            <a:r>
              <a:rPr lang="en-US" dirty="0" err="1"/>
              <a:t>uniFrac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60848"/>
          </a:xfrm>
        </p:spPr>
        <p:txBody>
          <a:bodyPr>
            <a:normAutofit fontScale="92500"/>
          </a:bodyPr>
          <a:lstStyle/>
          <a:p>
            <a:r>
              <a:rPr lang="en-US" dirty="0"/>
              <a:t>A distance measure comparing multiple communities using phylogenetic information derived from alignment and </a:t>
            </a:r>
            <a:r>
              <a:rPr lang="en-US" dirty="0" err="1"/>
              <a:t>phylogentic</a:t>
            </a:r>
            <a:r>
              <a:rPr lang="en-US" dirty="0"/>
              <a:t> inference</a:t>
            </a:r>
          </a:p>
          <a:p>
            <a:r>
              <a:rPr lang="en-US" dirty="0"/>
              <a:t>Percent of observed branch length unique to either sample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4043612"/>
            <a:ext cx="52387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3523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Metrics: </a:t>
            </a:r>
            <a:r>
              <a:rPr lang="en-US" dirty="0" err="1"/>
              <a:t>uniFrac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46982"/>
            <a:ext cx="7170796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810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Ordination is essentially reducing dimensionality</a:t>
            </a:r>
          </a:p>
          <a:p>
            <a:pPr lvl="1"/>
            <a:r>
              <a:rPr lang="en-US" dirty="0"/>
              <a:t>First requirement: </a:t>
            </a:r>
            <a:r>
              <a:rPr lang="en-US" dirty="0" err="1"/>
              <a:t>accuratelty</a:t>
            </a:r>
            <a:r>
              <a:rPr lang="en-US" dirty="0"/>
              <a:t> model differences among samples</a:t>
            </a:r>
          </a:p>
          <a:p>
            <a:r>
              <a:rPr lang="en-US" dirty="0"/>
              <a:t>Models:</a:t>
            </a:r>
          </a:p>
          <a:p>
            <a:pPr lvl="1"/>
            <a:r>
              <a:rPr lang="en-US" dirty="0"/>
              <a:t>presence/absence: </a:t>
            </a:r>
            <a:r>
              <a:rPr lang="en-US" dirty="0" err="1"/>
              <a:t>Jaccard</a:t>
            </a:r>
            <a:endParaRPr lang="en-US" dirty="0"/>
          </a:p>
          <a:p>
            <a:pPr lvl="1"/>
            <a:r>
              <a:rPr lang="en-US" dirty="0"/>
              <a:t>abundance: Bray-Curtis</a:t>
            </a:r>
          </a:p>
          <a:p>
            <a:pPr lvl="1"/>
            <a:r>
              <a:rPr lang="en-US" dirty="0" err="1"/>
              <a:t>Phylogenetic:UniFrac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9427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cluster analysis</a:t>
            </a:r>
          </a:p>
        </p:txBody>
      </p:sp>
      <p:pic>
        <p:nvPicPr>
          <p:cNvPr id="4102" name="Picture 6" descr="http://cgenome.net:8080/tempf/sec/calypso-3506417097461764144.session/calypso-1491233083590633805.multivar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809" b="19818"/>
          <a:stretch/>
        </p:blipFill>
        <p:spPr bwMode="auto">
          <a:xfrm>
            <a:off x="179512" y="1052736"/>
            <a:ext cx="5194920" cy="566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cgenome.net:8080/tempf/sec/calypso-3506417097461764144.session/calypso-1491233083590633805.multivar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60" t="7003" r="-1045" b="78354"/>
          <a:stretch/>
        </p:blipFill>
        <p:spPr bwMode="auto">
          <a:xfrm>
            <a:off x="6123063" y="1417638"/>
            <a:ext cx="1774540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9495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Coordinates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for visualizing </a:t>
            </a:r>
            <a:r>
              <a:rPr lang="en-US" dirty="0" err="1"/>
              <a:t>phylogentic</a:t>
            </a:r>
            <a:r>
              <a:rPr lang="en-US" dirty="0"/>
              <a:t> or count-based distances</a:t>
            </a:r>
          </a:p>
          <a:p>
            <a:r>
              <a:rPr lang="en-US" dirty="0"/>
              <a:t>Represents variance explained on axis (%)</a:t>
            </a:r>
          </a:p>
          <a:p>
            <a:r>
              <a:rPr lang="en-US" dirty="0"/>
              <a:t>Position of objects in low-dimensional space while preserving distance relationships as well as possible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364088" y="4077072"/>
            <a:ext cx="0" cy="18722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364088" y="5949280"/>
            <a:ext cx="27363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84168" y="5949280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Height</a:t>
            </a:r>
          </a:p>
        </p:txBody>
      </p:sp>
      <p:sp>
        <p:nvSpPr>
          <p:cNvPr id="17" name="TextBox 16"/>
          <p:cNvSpPr txBox="1"/>
          <p:nvPr/>
        </p:nvSpPr>
        <p:spPr>
          <a:xfrm rot="16200000">
            <a:off x="4567354" y="471736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</a:t>
            </a:r>
          </a:p>
        </p:txBody>
      </p:sp>
      <p:sp>
        <p:nvSpPr>
          <p:cNvPr id="18" name="Oval 17"/>
          <p:cNvSpPr/>
          <p:nvPr/>
        </p:nvSpPr>
        <p:spPr>
          <a:xfrm>
            <a:off x="5940151" y="4902026"/>
            <a:ext cx="91440" cy="914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744031" y="4581128"/>
            <a:ext cx="91440" cy="914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992728" y="5248240"/>
            <a:ext cx="91440" cy="914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315525" y="4535408"/>
            <a:ext cx="91440" cy="914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504031" y="4902026"/>
            <a:ext cx="91440" cy="914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92551" y="5054426"/>
            <a:ext cx="91440" cy="914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244951" y="5206826"/>
            <a:ext cx="91440" cy="914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5796136" y="4365104"/>
            <a:ext cx="947895" cy="114899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6031591" y="4672568"/>
            <a:ext cx="563880" cy="47329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472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48F0-363F-45EC-85C2-5CD6EF025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PCoA</a:t>
            </a:r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2C05A7-1779-0358-A0EC-5DBCBA85F3D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46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FAFA45-D00F-8504-EEDD-B5403C839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448495"/>
            <a:ext cx="646747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416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Principal Coordinates Analysis</a:t>
            </a:r>
          </a:p>
        </p:txBody>
      </p:sp>
      <p:pic>
        <p:nvPicPr>
          <p:cNvPr id="7172" name="Picture 4" descr="http://cgenome.net:8080/tempf/sec/calypso-3506417097461764144.session/calypso-2589035044654713256.multivar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80" y="1670074"/>
            <a:ext cx="723924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>
            <a:off x="3779912" y="4653136"/>
            <a:ext cx="792088" cy="1008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175956" y="3518806"/>
            <a:ext cx="792088" cy="10081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5931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C17D1-ADF3-DBD6-6ABE-A87D29BE4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diversity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07E7A56-FCE3-403D-2E2F-C9A3E3630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114" y="1214635"/>
            <a:ext cx="8963772" cy="225323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857C9-203E-09C0-9353-48D70A2AFC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© </a:t>
            </a:r>
            <a:r>
              <a:rPr lang="en-AU"/>
              <a:t>QIMR Berghofer Medical Research Institute</a:t>
            </a:r>
            <a:r>
              <a:rPr lang="en-US"/>
              <a:t>   |   </a:t>
            </a:r>
            <a:fld id="{97103234-84EB-7642-9B66-484630A12280}" type="slidenum">
              <a:rPr lang="en-US" smtClean="0"/>
              <a:pPr algn="r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E4C1A-6FF6-E8C6-1F2F-A3C0D4223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9038"/>
            <a:ext cx="9144000" cy="233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403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Shannon Diversity</a:t>
            </a:r>
          </a:p>
        </p:txBody>
      </p:sp>
      <p:pic>
        <p:nvPicPr>
          <p:cNvPr id="17410" name="Picture 2" descr="http://cgenome.net:8080/tempf/sec/calypso-3506417097461764144.session/calypso-8522051146532291310.repM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285"/>
          <a:stretch/>
        </p:blipFill>
        <p:spPr bwMode="auto">
          <a:xfrm>
            <a:off x="487784" y="1556792"/>
            <a:ext cx="8443296" cy="388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023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study microbiota</a:t>
            </a:r>
            <a:endParaRPr lang="en-AU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323528" y="1340968"/>
            <a:ext cx="2556555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Gene-targeted approach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871" y="2421288"/>
            <a:ext cx="3140129" cy="36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529" y="2421288"/>
            <a:ext cx="3101682" cy="36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21288"/>
            <a:ext cx="2991350" cy="3600000"/>
          </a:xfrm>
          <a:prstGeom prst="rect">
            <a:avLst/>
          </a:prstGeom>
        </p:spPr>
      </p:pic>
      <p:sp>
        <p:nvSpPr>
          <p:cNvPr id="9" name="Text Placeholder 4"/>
          <p:cNvSpPr txBox="1">
            <a:spLocks/>
          </p:cNvSpPr>
          <p:nvPr/>
        </p:nvSpPr>
        <p:spPr>
          <a:xfrm>
            <a:off x="2778125" y="1340968"/>
            <a:ext cx="3450059" cy="82391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Whole genome</a:t>
            </a:r>
            <a:r>
              <a:rPr lang="en-US" sz="2800" dirty="0"/>
              <a:t> shotgun strategy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06540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- richness</a:t>
            </a:r>
          </a:p>
        </p:txBody>
      </p:sp>
      <p:pic>
        <p:nvPicPr>
          <p:cNvPr id="7" name="Picture 4" descr="http://cgenome.net:8080/tempf/sec/calypso-3506417097461764144.session/calypso-7308410824009541347.repM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37"/>
          <a:stretch/>
        </p:blipFill>
        <p:spPr bwMode="auto">
          <a:xfrm>
            <a:off x="457200" y="1700808"/>
            <a:ext cx="8229600" cy="391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0866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sz="7400" dirty="0"/>
              <a:t>QIIME2 for the data processing of 16S </a:t>
            </a:r>
            <a:r>
              <a:rPr lang="en-US" sz="7400" dirty="0" err="1"/>
              <a:t>rRNA</a:t>
            </a:r>
            <a:r>
              <a:rPr lang="en-US" sz="7400" dirty="0"/>
              <a:t> gene data</a:t>
            </a:r>
          </a:p>
          <a:p>
            <a:endParaRPr lang="en-US" sz="7400" dirty="0"/>
          </a:p>
          <a:p>
            <a:r>
              <a:rPr lang="en-AU" sz="7400" dirty="0"/>
              <a:t>Scabies infestation affects pig skin microbiota</a:t>
            </a:r>
          </a:p>
          <a:p>
            <a:endParaRPr lang="en-AU" sz="7400" dirty="0"/>
          </a:p>
          <a:p>
            <a:r>
              <a:rPr lang="en-AU" sz="7400" dirty="0"/>
              <a:t>Bacterial coinfection occurs with scabies infestation</a:t>
            </a:r>
          </a:p>
          <a:p>
            <a:endParaRPr lang="en-AU" sz="7400" dirty="0"/>
          </a:p>
          <a:p>
            <a:r>
              <a:rPr lang="en-AU" sz="7400" i="1" dirty="0"/>
              <a:t>Staphylococcus</a:t>
            </a:r>
            <a:r>
              <a:rPr lang="en-AU" sz="7400" dirty="0"/>
              <a:t> increased on week 7 and remained after treatment and healing</a:t>
            </a:r>
          </a:p>
          <a:p>
            <a:endParaRPr lang="en-AU" sz="7400" dirty="0"/>
          </a:p>
          <a:p>
            <a:r>
              <a:rPr lang="en-AU" sz="7400" dirty="0"/>
              <a:t>Combined treatment of antibiotics and scabies drugs necessary</a:t>
            </a:r>
          </a:p>
          <a:p>
            <a:endParaRPr lang="en-AU" sz="7400" dirty="0"/>
          </a:p>
          <a:p>
            <a:r>
              <a:rPr lang="en-AU" sz="7400" dirty="0"/>
              <a:t>Human study in progress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744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Approaches to study microbiota</a:t>
            </a:r>
            <a:endParaRPr lang="en-AU" dirty="0"/>
          </a:p>
        </p:txBody>
      </p:sp>
      <p:sp>
        <p:nvSpPr>
          <p:cNvPr id="18" name="Text Placeholder 2"/>
          <p:cNvSpPr txBox="1">
            <a:spLocks/>
          </p:cNvSpPr>
          <p:nvPr/>
        </p:nvSpPr>
        <p:spPr>
          <a:xfrm>
            <a:off x="323528" y="1196752"/>
            <a:ext cx="2556555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Gene-targeted approach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770" y="2276872"/>
            <a:ext cx="3101682" cy="36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6872"/>
            <a:ext cx="2991350" cy="360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871" y="2276872"/>
            <a:ext cx="3140129" cy="3600000"/>
          </a:xfrm>
          <a:prstGeom prst="rect">
            <a:avLst/>
          </a:prstGeom>
        </p:spPr>
      </p:pic>
      <p:sp>
        <p:nvSpPr>
          <p:cNvPr id="9" name="Text Placeholder 4"/>
          <p:cNvSpPr txBox="1">
            <a:spLocks/>
          </p:cNvSpPr>
          <p:nvPr/>
        </p:nvSpPr>
        <p:spPr>
          <a:xfrm>
            <a:off x="2483768" y="1196752"/>
            <a:ext cx="3450059" cy="823912"/>
          </a:xfrm>
          <a:prstGeom prst="rect">
            <a:avLst/>
          </a:prstGeom>
        </p:spPr>
        <p:txBody>
          <a:bodyPr anchor="ctr"/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Whole genome</a:t>
            </a:r>
            <a:r>
              <a:rPr lang="en-US" sz="2800" dirty="0"/>
              <a:t> shotgun strategy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4"/>
          <p:cNvSpPr txBox="1">
            <a:spLocks/>
          </p:cNvSpPr>
          <p:nvPr/>
        </p:nvSpPr>
        <p:spPr>
          <a:xfrm>
            <a:off x="6156175" y="1196752"/>
            <a:ext cx="2987825" cy="823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 dirty="0"/>
              <a:t>RNA sequencing</a:t>
            </a:r>
          </a:p>
        </p:txBody>
      </p:sp>
    </p:spTree>
    <p:extLst>
      <p:ext uri="{BB962C8B-B14F-4D97-AF65-F5344CB8AC3E}">
        <p14:creationId xmlns:p14="http://schemas.microsoft.com/office/powerpoint/2010/main" val="3757871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Summary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5770" y="2491740"/>
            <a:ext cx="3074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95536" y="1268760"/>
          <a:ext cx="8424936" cy="49377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06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6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2499">
                <a:tc>
                  <a:txBody>
                    <a:bodyPr/>
                    <a:lstStyle/>
                    <a:p>
                      <a:endParaRPr lang="en-A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Gene-targeted approach</a:t>
                      </a:r>
                    </a:p>
                    <a:p>
                      <a:endParaRPr lang="en-A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/>
                        <a:t>Metagenome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AU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Meta-transcriptome</a:t>
                      </a:r>
                      <a:endParaRPr lang="en-AU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67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/>
                        <a:t>Results</a:t>
                      </a:r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Taxonomic characterization of organisms</a:t>
                      </a:r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Taxonomic</a:t>
                      </a:r>
                      <a:r>
                        <a:rPr lang="en-US" sz="2000" baseline="0" dirty="0"/>
                        <a:t> and functional profiling of genomes and genes</a:t>
                      </a:r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2000" dirty="0"/>
                        <a:t>Taxonomic and functional profiling of transcriptional active organisms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499">
                <a:tc>
                  <a:txBody>
                    <a:bodyPr/>
                    <a:lstStyle/>
                    <a:p>
                      <a:r>
                        <a:rPr lang="en-AU" sz="2000" dirty="0"/>
                        <a:t>Assignment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2000" dirty="0"/>
                        <a:t>Most</a:t>
                      </a:r>
                      <a:r>
                        <a:rPr lang="en-AU" sz="2000" baseline="0" dirty="0"/>
                        <a:t> of the reads are assigned</a:t>
                      </a:r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High number of unassigned reads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High number of unassigned reads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2499">
                <a:tc>
                  <a:txBody>
                    <a:bodyPr/>
                    <a:lstStyle/>
                    <a:p>
                      <a:r>
                        <a:rPr lang="en-AU" sz="2000" dirty="0"/>
                        <a:t>Disadvantage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PCR bias</a:t>
                      </a:r>
                    </a:p>
                    <a:p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Sequencing of host </a:t>
                      </a:r>
                    </a:p>
                    <a:p>
                      <a:endParaRPr lang="en-AU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Sequencing of host and ribosomal genes</a:t>
                      </a:r>
                      <a:endParaRPr lang="en-AU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893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lvl="0" indent="-342900">
              <a:spcBef>
                <a:spcPct val="20000"/>
              </a:spcBef>
              <a:defRPr/>
            </a:pPr>
            <a:r>
              <a:rPr lang="en-US" dirty="0"/>
              <a:t>Gene-targeted approach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9891"/>
            <a:ext cx="3995936" cy="480898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691680" y="1772816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/>
              <a:t>PCR amplified gene</a:t>
            </a:r>
          </a:p>
        </p:txBody>
      </p:sp>
      <p:pic>
        <p:nvPicPr>
          <p:cNvPr id="10" name="Picture 9" descr="The_Microbiome_Portal_Escherichia_coli_16S_variable_regions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4" y="1052736"/>
            <a:ext cx="3810000" cy="4762500"/>
          </a:xfrm>
          <a:prstGeom prst="rect">
            <a:avLst/>
          </a:prstGeom>
        </p:spPr>
      </p:pic>
      <p:pic>
        <p:nvPicPr>
          <p:cNvPr id="11" name="Picture 10" descr="The_Microbiome_Portal_Escherichia_coli_16S_variable_regions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20344" y="1205136"/>
            <a:ext cx="3810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43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Analysis pipeline</a:t>
            </a: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6051677" y="1625986"/>
            <a:ext cx="1944687" cy="792162"/>
          </a:xfrm>
          <a:prstGeom prst="chevron">
            <a:avLst>
              <a:gd name="adj" fmla="val 61373"/>
            </a:avLst>
          </a:prstGeom>
          <a:solidFill>
            <a:schemeClr val="accent1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4321299" y="1614876"/>
            <a:ext cx="2233612" cy="792163"/>
          </a:xfrm>
          <a:prstGeom prst="chevron">
            <a:avLst>
              <a:gd name="adj" fmla="val 70491"/>
            </a:avLst>
          </a:prstGeom>
          <a:solidFill>
            <a:schemeClr val="accent1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2663949" y="1614876"/>
            <a:ext cx="2163763" cy="792163"/>
          </a:xfrm>
          <a:prstGeom prst="chevron">
            <a:avLst>
              <a:gd name="adj" fmla="val 68287"/>
            </a:avLst>
          </a:prstGeom>
          <a:solidFill>
            <a:schemeClr val="accent1"/>
          </a:solidFill>
          <a:ln w="28575">
            <a:solidFill>
              <a:schemeClr val="bg1"/>
            </a:solidFill>
            <a:miter lim="800000"/>
            <a:headEnd/>
            <a:tailEnd/>
          </a:ln>
          <a:effectLst>
            <a:outerShdw blurRad="63500" dist="698500" dir="16200000" sy="-100000" rotWithShape="0">
              <a:schemeClr val="bg2">
                <a:alpha val="50000"/>
              </a:schemeClr>
            </a:outerShdw>
          </a:effectLst>
        </p:spPr>
        <p:txBody>
          <a:bodyPr wrap="none" lIns="90000" tIns="46800" rIns="90000" bIns="46800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4788892" y="1772816"/>
            <a:ext cx="151130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b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1400" b="1" dirty="0"/>
              <a:t>Taxonomic classification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3060700" y="1846615"/>
            <a:ext cx="151130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400" b="1" dirty="0">
                <a:ea typeface="Arial" charset="0"/>
                <a:cs typeface="Arial" charset="0"/>
              </a:rPr>
              <a:t>Clustering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265987" y="1673611"/>
            <a:ext cx="15113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/>
            <a:r>
              <a:rPr lang="en-US" sz="1400" b="1" dirty="0">
                <a:ea typeface="Arial" charset="0"/>
                <a:cs typeface="Arial" charset="0"/>
              </a:rPr>
              <a:t>Data </a:t>
            </a:r>
          </a:p>
          <a:p>
            <a:pPr algn="ctr" eaLnBrk="1" hangingPunct="1"/>
            <a:r>
              <a:rPr lang="en-US" sz="1400" b="1" dirty="0">
                <a:ea typeface="Arial" charset="0"/>
                <a:cs typeface="Arial" charset="0"/>
              </a:rPr>
              <a:t>Mining</a:t>
            </a:r>
          </a:p>
          <a:p>
            <a:pPr algn="ctr" eaLnBrk="1" hangingPunct="1"/>
            <a:r>
              <a:rPr lang="en-US" sz="1400" b="1" dirty="0">
                <a:ea typeface="Arial" charset="0"/>
                <a:cs typeface="Arial" charset="0"/>
              </a:rPr>
              <a:t>Vis</a:t>
            </a:r>
          </a:p>
        </p:txBody>
      </p:sp>
      <p:grpSp>
        <p:nvGrpSpPr>
          <p:cNvPr id="11" name="Group 46"/>
          <p:cNvGrpSpPr>
            <a:grpSpLocks/>
          </p:cNvGrpSpPr>
          <p:nvPr/>
        </p:nvGrpSpPr>
        <p:grpSpPr bwMode="auto">
          <a:xfrm>
            <a:off x="1008189" y="1614876"/>
            <a:ext cx="2162175" cy="792163"/>
            <a:chOff x="1200" y="1473"/>
            <a:chExt cx="1317" cy="499"/>
          </a:xfrm>
          <a:solidFill>
            <a:schemeClr val="accent1"/>
          </a:solidFill>
        </p:grpSpPr>
        <p:sp>
          <p:nvSpPr>
            <p:cNvPr id="12" name="AutoShape 47"/>
            <p:cNvSpPr>
              <a:spLocks noChangeArrowheads="1"/>
            </p:cNvSpPr>
            <p:nvPr/>
          </p:nvSpPr>
          <p:spPr bwMode="auto">
            <a:xfrm>
              <a:off x="1200" y="1473"/>
              <a:ext cx="1317" cy="499"/>
            </a:xfrm>
            <a:prstGeom prst="chevron">
              <a:avLst>
                <a:gd name="adj" fmla="val 65982"/>
              </a:avLst>
            </a:prstGeom>
            <a:grpFill/>
            <a:ln w="28575">
              <a:solidFill>
                <a:schemeClr val="bg1"/>
              </a:solidFill>
              <a:miter lim="800000"/>
              <a:headEnd/>
              <a:tailEnd/>
            </a:ln>
            <a:effectLst>
              <a:outerShdw blurRad="63500" dist="698500" dir="16200000" sy="-100000" rotWithShape="0">
                <a:schemeClr val="bg2">
                  <a:alpha val="50000"/>
                </a:schemeClr>
              </a:outerShdw>
            </a:effectLst>
          </p:spPr>
          <p:txBody>
            <a:bodyPr wrap="none" lIns="90000" tIns="46800" rIns="90000" bIns="46800" anchor="ctr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Text Box 48"/>
            <p:cNvSpPr txBox="1">
              <a:spLocks noChangeArrowheads="1"/>
            </p:cNvSpPr>
            <p:nvPr/>
          </p:nvSpPr>
          <p:spPr bwMode="auto">
            <a:xfrm>
              <a:off x="1427" y="1516"/>
              <a:ext cx="752" cy="4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 anchor="b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5000"/>
                </a:lnSpc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sz="1400" b="1" dirty="0"/>
                <a:t>Sequence quality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422091"/>
      </p:ext>
    </p:extLst>
  </p:cSld>
  <p:clrMapOvr>
    <a:masterClrMapping/>
  </p:clrMapOvr>
</p:sld>
</file>

<file path=ppt/theme/theme1.xml><?xml version="1.0" encoding="utf-8"?>
<a:theme xmlns:a="http://schemas.openxmlformats.org/drawingml/2006/main" name="QIMR Master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15707</TotalTime>
  <Words>1905</Words>
  <Application>Microsoft Office PowerPoint</Application>
  <PresentationFormat>On-screen Show (4:3)</PresentationFormat>
  <Paragraphs>803</Paragraphs>
  <Slides>51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Cambria</vt:lpstr>
      <vt:lpstr>Georgia</vt:lpstr>
      <vt:lpstr>Wingdings</vt:lpstr>
      <vt:lpstr>QIMR Master Slide</vt:lpstr>
      <vt:lpstr>Computational analysis of microbiome data obtained from parasites</vt:lpstr>
      <vt:lpstr>Microbes and parasites</vt:lpstr>
      <vt:lpstr>Microbes and parasites</vt:lpstr>
      <vt:lpstr>Approaches to study microbiota</vt:lpstr>
      <vt:lpstr>Approaches to study microbiota</vt:lpstr>
      <vt:lpstr>Approaches to study microbiota</vt:lpstr>
      <vt:lpstr>Summary</vt:lpstr>
      <vt:lpstr>Gene-targeted approach</vt:lpstr>
      <vt:lpstr>Analysis pipeline</vt:lpstr>
      <vt:lpstr>Analysis pipeline</vt:lpstr>
      <vt:lpstr>Analysis pipeline</vt:lpstr>
      <vt:lpstr>Analysis pipeline</vt:lpstr>
      <vt:lpstr>Analysis pipeline</vt:lpstr>
      <vt:lpstr>Analysis pipeline</vt:lpstr>
      <vt:lpstr>Why R</vt:lpstr>
      <vt:lpstr>Affect of scabies infection on skin microbiome - Method</vt:lpstr>
      <vt:lpstr>Input data</vt:lpstr>
      <vt:lpstr>Input data</vt:lpstr>
      <vt:lpstr>Input data</vt:lpstr>
      <vt:lpstr>Input data</vt:lpstr>
      <vt:lpstr>Input data -Metadata-</vt:lpstr>
      <vt:lpstr>Import data</vt:lpstr>
      <vt:lpstr>Data transformation and normalization</vt:lpstr>
      <vt:lpstr>Data transformation</vt:lpstr>
      <vt:lpstr>Data visualization</vt:lpstr>
      <vt:lpstr>Piechart</vt:lpstr>
      <vt:lpstr>Piechart</vt:lpstr>
      <vt:lpstr>Bubble plot</vt:lpstr>
      <vt:lpstr>Bubble plot</vt:lpstr>
      <vt:lpstr>barplot</vt:lpstr>
      <vt:lpstr>heatmap</vt:lpstr>
      <vt:lpstr>boxplot</vt:lpstr>
      <vt:lpstr>boxplot</vt:lpstr>
      <vt:lpstr>Common univariate tests</vt:lpstr>
      <vt:lpstr>Controlling for multiple tests</vt:lpstr>
      <vt:lpstr>Paired t test</vt:lpstr>
      <vt:lpstr>Mixed effect linear regression</vt:lpstr>
      <vt:lpstr>Diversity</vt:lpstr>
      <vt:lpstr>Hierarchical cluster analysis</vt:lpstr>
      <vt:lpstr>Beta diversity</vt:lpstr>
      <vt:lpstr>Metrics: uniFrac</vt:lpstr>
      <vt:lpstr>Metrics: uniFrac</vt:lpstr>
      <vt:lpstr>Metrics</vt:lpstr>
      <vt:lpstr>Hierarchical cluster analysis</vt:lpstr>
      <vt:lpstr>Principal Coordinates Analysis</vt:lpstr>
      <vt:lpstr>PCoA</vt:lpstr>
      <vt:lpstr>Principal Coordinates Analysis</vt:lpstr>
      <vt:lpstr>Alpha diversity</vt:lpstr>
      <vt:lpstr>Shannon Diversity</vt:lpstr>
      <vt:lpstr>Diversity - richness</vt:lpstr>
      <vt:lpstr>Summary</vt:lpstr>
    </vt:vector>
  </TitlesOfParts>
  <Company>Moody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Troy Matheson</dc:creator>
  <cp:lastModifiedBy>Martha Zakrzewski</cp:lastModifiedBy>
  <cp:revision>920</cp:revision>
  <dcterms:created xsi:type="dcterms:W3CDTF">2009-12-14T06:35:48Z</dcterms:created>
  <dcterms:modified xsi:type="dcterms:W3CDTF">2022-12-05T11:56:19Z</dcterms:modified>
</cp:coreProperties>
</file>